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29_570C7987.xml" ContentType="application/vnd.ms-powerpoint.comments+xml"/>
  <Override PartName="/ppt/comments/modernComment_125_8875187E.xml" ContentType="application/vnd.ms-powerpoint.comments+xml"/>
  <Override PartName="/ppt/comments/modernComment_102_10FF2CC9.xml" ContentType="application/vnd.ms-powerpoint.comments+xml"/>
  <Override PartName="/ppt/comments/modernComment_126_52834F69.xml" ContentType="application/vnd.ms-powerpoint.comments+xml"/>
  <Override PartName="/ppt/comments/modernComment_11F_6923C39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sldIdLst>
    <p:sldId id="256" r:id="rId5"/>
    <p:sldId id="261" r:id="rId6"/>
    <p:sldId id="296" r:id="rId7"/>
    <p:sldId id="291" r:id="rId8"/>
    <p:sldId id="292" r:id="rId9"/>
    <p:sldId id="290" r:id="rId10"/>
    <p:sldId id="297" r:id="rId11"/>
    <p:sldId id="288" r:id="rId12"/>
    <p:sldId id="293" r:id="rId13"/>
    <p:sldId id="258" r:id="rId14"/>
    <p:sldId id="263" r:id="rId15"/>
    <p:sldId id="294" r:id="rId16"/>
    <p:sldId id="295" r:id="rId17"/>
    <p:sldId id="287"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F5A22F-47FA-72F9-68E5-4C738CC5C728}" name="Donna Jarvis-Miller" initials="DJ" userId="S::djarvis-miller@aphsa.org::bee23ce4-e09f-48e1-ab6c-c7bad302f976" providerId="AD"/>
  <p188:author id="{DAD7E13C-0260-2EBE-E248-5850BAD3E849}" name="Anna Nogueira" initials="AN" userId="S::anogueira@aphsa.org::9ecaed88-3f7f-4914-b7a5-d351e4dc35a9" providerId="AD"/>
  <p188:author id="{22A6A883-A3AD-08D8-AF97-3CEC3DD24890}" name="Donna Jarvis-Miller" initials="" userId="S::DJarvis-Miller@aphsa.org::bee23ce4-e09f-48e1-ab6c-c7bad302f976" providerId="AD"/>
  <p188:author id="{102D138C-15D5-A4D3-B6F5-869957085E30}" name="Christina Diller" initials="CD" userId="S::christina_royalleostudio.com#ext#@aphsa.org::63c7457e-2f78-4568-8db9-2f37fe440d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6D6D6"/>
    <a:srgbClr val="7F9292"/>
    <a:srgbClr val="FFD579"/>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43726-3D24-B51E-DF6B-7193FB581541}" v="10" dt="2025-02-05T16:05:10.870"/>
    <p1510:client id="{4D58D117-BDA4-34B8-D73F-441CB7207F3F}" v="11" dt="2025-02-03T19:40:38.126"/>
    <p1510:client id="{7AE03E3F-D3CD-D58E-5586-64979050BE38}" v="120" dt="2025-02-05T18:18:20.665"/>
    <p1510:client id="{BD1E6019-9CC5-9CD5-C93E-F0FFDC76C2F3}" v="81" dt="2025-02-04T15:11:00.940"/>
    <p1510:client id="{DA6F5FD6-C1B3-F851-EBC6-E017ED08A486}" v="5" dt="2025-02-05T16:06:50.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94720"/>
  </p:normalViewPr>
  <p:slideViewPr>
    <p:cSldViewPr snapToGrid="0">
      <p:cViewPr varScale="1">
        <p:scale>
          <a:sx n="197" d="100"/>
          <a:sy n="197" d="100"/>
        </p:scale>
        <p:origin x="170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Diller" userId="S::christina_royalleostudio.com#ext#@aphsa.org::63c7457e-2f78-4568-8db9-2f37fe440db5" providerId="AD" clId="Web-{0BF43726-3D24-B51E-DF6B-7193FB581541}"/>
    <pc:docChg chg="modSld">
      <pc:chgData name="Christina Diller" userId="S::christina_royalleostudio.com#ext#@aphsa.org::63c7457e-2f78-4568-8db9-2f37fe440db5" providerId="AD" clId="Web-{0BF43726-3D24-B51E-DF6B-7193FB581541}" dt="2025-02-05T16:05:10.870" v="6" actId="20577"/>
      <pc:docMkLst>
        <pc:docMk/>
      </pc:docMkLst>
      <pc:sldChg chg="modSp">
        <pc:chgData name="Christina Diller" userId="S::christina_royalleostudio.com#ext#@aphsa.org::63c7457e-2f78-4568-8db9-2f37fe440db5" providerId="AD" clId="Web-{0BF43726-3D24-B51E-DF6B-7193FB581541}" dt="2025-02-05T16:05:10.870" v="6" actId="20577"/>
        <pc:sldMkLst>
          <pc:docMk/>
          <pc:sldMk cId="1460435335" sldId="297"/>
        </pc:sldMkLst>
        <pc:spChg chg="mod">
          <ac:chgData name="Christina Diller" userId="S::christina_royalleostudio.com#ext#@aphsa.org::63c7457e-2f78-4568-8db9-2f37fe440db5" providerId="AD" clId="Web-{0BF43726-3D24-B51E-DF6B-7193FB581541}" dt="2025-02-05T16:05:10.870" v="6" actId="20577"/>
          <ac:spMkLst>
            <pc:docMk/>
            <pc:sldMk cId="1460435335" sldId="297"/>
            <ac:spMk id="6" creationId="{00F64924-0287-040E-8D2E-CABAE41AD691}"/>
          </ac:spMkLst>
        </pc:spChg>
      </pc:sldChg>
    </pc:docChg>
  </pc:docChgLst>
  <pc:docChgLst>
    <pc:chgData name="Donna Jarvis-Miller" userId="S::djarvis-miller@aphsa.org::bee23ce4-e09f-48e1-ab6c-c7bad302f976" providerId="AD" clId="Web-{7AE03E3F-D3CD-D58E-5586-64979050BE38}"/>
    <pc:docChg chg="modSld">
      <pc:chgData name="Donna Jarvis-Miller" userId="S::djarvis-miller@aphsa.org::bee23ce4-e09f-48e1-ab6c-c7bad302f976" providerId="AD" clId="Web-{7AE03E3F-D3CD-D58E-5586-64979050BE38}" dt="2025-02-05T18:18:20.665" v="119" actId="20577"/>
      <pc:docMkLst>
        <pc:docMk/>
      </pc:docMkLst>
      <pc:sldChg chg="modSp">
        <pc:chgData name="Donna Jarvis-Miller" userId="S::djarvis-miller@aphsa.org::bee23ce4-e09f-48e1-ab6c-c7bad302f976" providerId="AD" clId="Web-{7AE03E3F-D3CD-D58E-5586-64979050BE38}" dt="2025-02-04T21:53:46.338" v="97" actId="20577"/>
        <pc:sldMkLst>
          <pc:docMk/>
          <pc:sldMk cId="4044137477" sldId="290"/>
        </pc:sldMkLst>
        <pc:spChg chg="mod">
          <ac:chgData name="Donna Jarvis-Miller" userId="S::djarvis-miller@aphsa.org::bee23ce4-e09f-48e1-ab6c-c7bad302f976" providerId="AD" clId="Web-{7AE03E3F-D3CD-D58E-5586-64979050BE38}" dt="2025-02-04T21:53:46.338" v="97" actId="20577"/>
          <ac:spMkLst>
            <pc:docMk/>
            <pc:sldMk cId="4044137477" sldId="290"/>
            <ac:spMk id="4" creationId="{6C2AE2EC-18CA-EB09-BA2C-2819B9628C0E}"/>
          </ac:spMkLst>
        </pc:spChg>
      </pc:sldChg>
      <pc:sldChg chg="modSp">
        <pc:chgData name="Donna Jarvis-Miller" userId="S::djarvis-miller@aphsa.org::bee23ce4-e09f-48e1-ab6c-c7bad302f976" providerId="AD" clId="Web-{7AE03E3F-D3CD-D58E-5586-64979050BE38}" dt="2025-02-05T18:17:08.084" v="116" actId="20577"/>
        <pc:sldMkLst>
          <pc:docMk/>
          <pc:sldMk cId="1384337257" sldId="294"/>
        </pc:sldMkLst>
        <pc:spChg chg="mod">
          <ac:chgData name="Donna Jarvis-Miller" userId="S::djarvis-miller@aphsa.org::bee23ce4-e09f-48e1-ab6c-c7bad302f976" providerId="AD" clId="Web-{7AE03E3F-D3CD-D58E-5586-64979050BE38}" dt="2025-02-05T18:17:08.084" v="116" actId="20577"/>
          <ac:spMkLst>
            <pc:docMk/>
            <pc:sldMk cId="1384337257" sldId="294"/>
            <ac:spMk id="2" creationId="{80E97676-4B13-487F-E236-CDAAFD1F7649}"/>
          </ac:spMkLst>
        </pc:spChg>
      </pc:sldChg>
      <pc:sldChg chg="modSp">
        <pc:chgData name="Donna Jarvis-Miller" userId="S::djarvis-miller@aphsa.org::bee23ce4-e09f-48e1-ab6c-c7bad302f976" providerId="AD" clId="Web-{7AE03E3F-D3CD-D58E-5586-64979050BE38}" dt="2025-02-05T18:18:20.665" v="119" actId="20577"/>
        <pc:sldMkLst>
          <pc:docMk/>
          <pc:sldMk cId="2451494273" sldId="295"/>
        </pc:sldMkLst>
        <pc:spChg chg="mod">
          <ac:chgData name="Donna Jarvis-Miller" userId="S::djarvis-miller@aphsa.org::bee23ce4-e09f-48e1-ab6c-c7bad302f976" providerId="AD" clId="Web-{7AE03E3F-D3CD-D58E-5586-64979050BE38}" dt="2025-02-05T18:18:20.665" v="119" actId="20577"/>
          <ac:spMkLst>
            <pc:docMk/>
            <pc:sldMk cId="2451494273" sldId="295"/>
            <ac:spMk id="10" creationId="{58AD08E2-4836-A3A9-2518-D9CC498F1748}"/>
          </ac:spMkLst>
        </pc:spChg>
      </pc:sldChg>
    </pc:docChg>
  </pc:docChgLst>
  <pc:docChgLst>
    <pc:chgData name="Christina Diller" userId="S::christina_royalleostudio.com#ext#@aphsa.org::63c7457e-2f78-4568-8db9-2f37fe440db5" providerId="AD" clId="Web-{DA6F5FD6-C1B3-F851-EBC6-E017ED08A486}"/>
    <pc:docChg chg="modSld">
      <pc:chgData name="Christina Diller" userId="S::christina_royalleostudio.com#ext#@aphsa.org::63c7457e-2f78-4568-8db9-2f37fe440db5" providerId="AD" clId="Web-{DA6F5FD6-C1B3-F851-EBC6-E017ED08A486}" dt="2025-02-05T16:06:50.637" v="1" actId="20577"/>
      <pc:docMkLst>
        <pc:docMk/>
      </pc:docMkLst>
      <pc:sldChg chg="modSp">
        <pc:chgData name="Christina Diller" userId="S::christina_royalleostudio.com#ext#@aphsa.org::63c7457e-2f78-4568-8db9-2f37fe440db5" providerId="AD" clId="Web-{DA6F5FD6-C1B3-F851-EBC6-E017ED08A486}" dt="2025-02-05T16:06:50.637" v="1" actId="20577"/>
        <pc:sldMkLst>
          <pc:docMk/>
          <pc:sldMk cId="1460435335" sldId="297"/>
        </pc:sldMkLst>
        <pc:spChg chg="mod">
          <ac:chgData name="Christina Diller" userId="S::christina_royalleostudio.com#ext#@aphsa.org::63c7457e-2f78-4568-8db9-2f37fe440db5" providerId="AD" clId="Web-{DA6F5FD6-C1B3-F851-EBC6-E017ED08A486}" dt="2025-02-05T16:06:50.637" v="1" actId="20577"/>
          <ac:spMkLst>
            <pc:docMk/>
            <pc:sldMk cId="1460435335" sldId="297"/>
            <ac:spMk id="6" creationId="{00F64924-0287-040E-8D2E-CABAE41AD691}"/>
          </ac:spMkLst>
        </pc:spChg>
      </pc:sldChg>
    </pc:docChg>
  </pc:docChgLst>
  <pc:docChgLst>
    <pc:chgData name="Christina Diller" userId="S::christina_royalleostudio.com#ext#@aphsa.org::63c7457e-2f78-4568-8db9-2f37fe440db5" providerId="AD" clId="Web-{BD1E6019-9CC5-9CD5-C93E-F0FFDC76C2F3}"/>
    <pc:docChg chg="modSld">
      <pc:chgData name="Christina Diller" userId="S::christina_royalleostudio.com#ext#@aphsa.org::63c7457e-2f78-4568-8db9-2f37fe440db5" providerId="AD" clId="Web-{BD1E6019-9CC5-9CD5-C93E-F0FFDC76C2F3}" dt="2025-02-04T15:11:00.940" v="80" actId="20577"/>
      <pc:docMkLst>
        <pc:docMk/>
      </pc:docMkLst>
      <pc:sldChg chg="modSp">
        <pc:chgData name="Christina Diller" userId="S::christina_royalleostudio.com#ext#@aphsa.org::63c7457e-2f78-4568-8db9-2f37fe440db5" providerId="AD" clId="Web-{BD1E6019-9CC5-9CD5-C93E-F0FFDC76C2F3}" dt="2025-02-04T15:11:00.940" v="80" actId="20577"/>
        <pc:sldMkLst>
          <pc:docMk/>
          <pc:sldMk cId="1460435335" sldId="297"/>
        </pc:sldMkLst>
        <pc:spChg chg="mod">
          <ac:chgData name="Christina Diller" userId="S::christina_royalleostudio.com#ext#@aphsa.org::63c7457e-2f78-4568-8db9-2f37fe440db5" providerId="AD" clId="Web-{BD1E6019-9CC5-9CD5-C93E-F0FFDC76C2F3}" dt="2025-02-04T15:11:00.940" v="80" actId="20577"/>
          <ac:spMkLst>
            <pc:docMk/>
            <pc:sldMk cId="1460435335" sldId="297"/>
            <ac:spMk id="40" creationId="{34A66C1A-72E7-F253-8B61-9A4760E2ABE4}"/>
          </ac:spMkLst>
        </pc:spChg>
      </pc:sldChg>
    </pc:docChg>
  </pc:docChgLst>
</pc:chgInfo>
</file>

<file path=ppt/comments/modernComment_102_10FF2CC9.xml><?xml version="1.0" encoding="utf-8"?>
<p188:cmLst xmlns:a="http://schemas.openxmlformats.org/drawingml/2006/main" xmlns:r="http://schemas.openxmlformats.org/officeDocument/2006/relationships" xmlns:p188="http://schemas.microsoft.com/office/powerpoint/2018/8/main">
  <p188:cm id="{DD700282-E694-4B90-A399-3144B38D1E85}" authorId="{DAD7E13C-0260-2EBE-E248-5850BAD3E849}" created="2025-01-09T18:39:57.634" startDate="2025-01-09T18:39:57.634" dueDate="2025-01-09T18:39:57.634" assignedTo="{22A6A883-A3AD-08D8-AF97-3CEC3DD24890}" title="@Donna Jarvis-Miller can you please confirm if the pricing is correct according to the budget?">
    <pc:sldMkLst xmlns:pc="http://schemas.microsoft.com/office/powerpoint/2013/main/command">
      <pc:docMk/>
      <pc:sldMk cId="285158601" sldId="258"/>
    </pc:sldMkLst>
    <p188:txBody>
      <a:bodyPr/>
      <a:lstStyle/>
      <a:p>
        <a:r>
          <a:rPr lang="en-US"/>
          <a:t>[@Donna Jarvis-Miller]  can you please confirm if the pricing is correct according to the budget? </a:t>
        </a:r>
      </a:p>
    </p188:txBody>
    <p188:extLst>
      <p:ext xmlns:p="http://schemas.openxmlformats.org/presentationml/2006/main" uri="{5BB2D875-25FF-4072-B9AC-8F64D62656EB}">
        <p228:taskDetails xmlns:p228="http://schemas.microsoft.com/office/powerpoint/2022/08/main">
          <p228:history>
            <p228:event time="2025-01-09T18:39:57.634" id="{E05E21C8-50C1-49A2-84D5-1A25901075AC}">
              <p228:atrbtn authorId="{DAD7E13C-0260-2EBE-E248-5850BAD3E849}"/>
              <p228:anchr>
                <p228:comment id="{DD700282-E694-4B90-A399-3144B38D1E85}"/>
              </p228:anchr>
              <p228:add/>
            </p228:event>
            <p228:event time="2025-01-09T18:39:57.634" id="{FB094F1B-A1D4-45D9-AFC0-F254767DAF7F}">
              <p228:atrbtn authorId="{DAD7E13C-0260-2EBE-E248-5850BAD3E849}"/>
              <p228:anchr>
                <p228:comment id="{DD700282-E694-4B90-A399-3144B38D1E85}"/>
              </p228:anchr>
              <p228:asgn authorId="{22A6A883-A3AD-08D8-AF97-3CEC3DD24890}"/>
            </p228:event>
            <p228:event time="2025-01-09T18:39:57.634" id="{C5C9416A-E0AE-48F8-85AE-B64BEC521A22}">
              <p228:atrbtn authorId="{DAD7E13C-0260-2EBE-E248-5850BAD3E849}"/>
              <p228:anchr>
                <p228:comment id="{DD700282-E694-4B90-A399-3144B38D1E85}"/>
              </p228:anchr>
              <p228:title val="@Donna Jarvis-Miller can you please confirm if the pricing is correct according to the budget?"/>
            </p228:event>
            <p228:event time="2025-01-09T18:39:57.634" id="{44F5CACF-C587-4710-918E-71422ACCE678}">
              <p228:atrbtn authorId="{DAD7E13C-0260-2EBE-E248-5850BAD3E849}"/>
              <p228:anchr>
                <p228:comment id="{DD700282-E694-4B90-A399-3144B38D1E85}"/>
              </p228:anchr>
              <p228:date stDt="2025-01-09T18:39:57.634" endDt="2025-01-09T18:39:57.634"/>
            </p228:event>
          </p228:history>
        </p228:taskDetails>
      </p:ext>
    </p188:extLst>
  </p188:cm>
</p188:cmLst>
</file>

<file path=ppt/comments/modernComment_11F_6923C390.xml><?xml version="1.0" encoding="utf-8"?>
<p188:cmLst xmlns:a="http://schemas.openxmlformats.org/drawingml/2006/main" xmlns:r="http://schemas.openxmlformats.org/officeDocument/2006/relationships" xmlns:p188="http://schemas.microsoft.com/office/powerpoint/2018/8/main">
  <p188:cm id="{5E049CF6-084F-421F-9089-BC512AFF6543}" authorId="{DAD7E13C-0260-2EBE-E248-5850BAD3E849}" status="resolved" created="2025-01-09T16:41:59.997" complete="100000">
    <pc:sldMkLst xmlns:pc="http://schemas.microsoft.com/office/powerpoint/2013/main/command">
      <pc:docMk/>
      <pc:sldMk cId="1763951504" sldId="287"/>
    </pc:sldMkLst>
    <p188:txBody>
      <a:bodyPr/>
      <a:lstStyle/>
      <a:p>
        <a:r>
          <a:rPr lang="en-US"/>
          <a:t>Add PHSA</a:t>
        </a:r>
      </a:p>
    </p188:txBody>
  </p188:cm>
  <p188:cm id="{F6D34CB1-DF46-4871-B927-5DF18396D39B}" authorId="{102D138C-15D5-A4D3-B6F5-869957085E30}" status="resolved" created="2025-01-13T22:00:27.925" complete="100000">
    <pc:sldMkLst xmlns:pc="http://schemas.microsoft.com/office/powerpoint/2013/main/command">
      <pc:docMk/>
      <pc:sldMk cId="1763951504" sldId="287"/>
    </pc:sldMkLst>
    <p188:txBody>
      <a:bodyPr/>
      <a:lstStyle/>
      <a:p>
        <a:r>
          <a:rPr lang="en-US"/>
          <a:t>Please confirm Swag Bag Item Cost.</a:t>
        </a:r>
      </a:p>
    </p188:txBody>
  </p188:cm>
  <p188:cm id="{D8554287-20B1-46E6-A57B-C5E43D21BCCA}" authorId="{DAD7E13C-0260-2EBE-E248-5850BAD3E849}" status="resolved" created="2025-01-29T16:41:28.270" complete="100000">
    <pc:sldMkLst xmlns:pc="http://schemas.microsoft.com/office/powerpoint/2013/main/command">
      <pc:docMk/>
      <pc:sldMk cId="1763951504" sldId="287"/>
    </pc:sldMkLst>
    <p188:txBody>
      <a:bodyPr/>
      <a:lstStyle/>
      <a:p>
        <a:r>
          <a:rPr lang="en-US"/>
          <a:t>Pricing needs to be updated: Champion $18,750, Collaborator $11,500, Benefactor $5,000</a:t>
        </a:r>
      </a:p>
    </p188:txBody>
  </p188:cm>
  <p188:cm id="{BC7F5CB6-3BE3-4293-8717-00BD4CAEA0D7}" authorId="{DAD7E13C-0260-2EBE-E248-5850BAD3E849}" status="resolved" created="2025-01-29T16:41:59.536" complete="100000">
    <pc:sldMkLst xmlns:pc="http://schemas.microsoft.com/office/powerpoint/2013/main/command">
      <pc:docMk/>
      <pc:sldMk cId="1763951504" sldId="287"/>
    </pc:sldMkLst>
    <p188:txBody>
      <a:bodyPr/>
      <a:lstStyle/>
      <a:p>
        <a:r>
          <a:rPr lang="en-US"/>
          <a:t>Need to add new A La Cart opportunities </a:t>
        </a:r>
      </a:p>
    </p188:txBody>
  </p188:cm>
</p188:cmLst>
</file>

<file path=ppt/comments/modernComment_125_8875187E.xml><?xml version="1.0" encoding="utf-8"?>
<p188:cmLst xmlns:a="http://schemas.openxmlformats.org/drawingml/2006/main" xmlns:r="http://schemas.openxmlformats.org/officeDocument/2006/relationships" xmlns:p188="http://schemas.microsoft.com/office/powerpoint/2018/8/main">
  <p188:cm id="{0C7A50C0-36F1-4673-A9A2-F61DBC2A1EED}" authorId="{DAD7E13C-0260-2EBE-E248-5850BAD3E849}" status="resolved" created="2025-01-09T16:40:20.104" complete="100000">
    <ac:txMkLst xmlns:ac="http://schemas.microsoft.com/office/drawing/2013/main/command">
      <pc:docMk xmlns:pc="http://schemas.microsoft.com/office/powerpoint/2013/main/command"/>
      <pc:sldMk xmlns:pc="http://schemas.microsoft.com/office/powerpoint/2013/main/command" cId="2289375358" sldId="293"/>
      <ac:spMk id="3" creationId="{04DCCEF3-26B1-6BCF-BFCD-1D44E580F564}"/>
      <ac:txMk cp="64" len="45">
        <ac:context len="734" hash="3567069068"/>
      </ac:txMk>
    </ac:txMkLst>
    <p188:pos x="3134264" y="517584"/>
    <p188:txBody>
      <a:bodyPr/>
      <a:lstStyle/>
      <a:p>
        <a:r>
          <a:rPr lang="en-US"/>
          <a:t>four of five educational events in 2025</a:t>
        </a:r>
      </a:p>
    </p188:txBody>
  </p188:cm>
  <p188:cm id="{5B4C2A35-A3B6-404F-91B8-DD54016039DA}" authorId="{DAD7E13C-0260-2EBE-E248-5850BAD3E849}" status="resolved" created="2025-01-09T16:40:33.417" complete="100000">
    <ac:deMkLst xmlns:ac="http://schemas.microsoft.com/office/drawing/2013/main/command">
      <pc:docMk xmlns:pc="http://schemas.microsoft.com/office/powerpoint/2013/main/command"/>
      <pc:sldMk xmlns:pc="http://schemas.microsoft.com/office/powerpoint/2013/main/command" cId="2289375358" sldId="293"/>
      <ac:spMk id="3" creationId="{04DCCEF3-26B1-6BCF-BFCD-1D44E580F564}"/>
    </ac:deMkLst>
    <p188:txBody>
      <a:bodyPr/>
      <a:lstStyle/>
      <a:p>
        <a:r>
          <a:rPr lang="en-US"/>
          <a:t>Add PHSA conference</a:t>
        </a:r>
      </a:p>
    </p188:txBody>
  </p188:cm>
</p188:cmLst>
</file>

<file path=ppt/comments/modernComment_126_52834F69.xml><?xml version="1.0" encoding="utf-8"?>
<p188:cmLst xmlns:a="http://schemas.openxmlformats.org/drawingml/2006/main" xmlns:r="http://schemas.openxmlformats.org/officeDocument/2006/relationships" xmlns:p188="http://schemas.microsoft.com/office/powerpoint/2018/8/main">
  <p188:cm id="{6FA09772-CC2E-45AF-BB93-77735AC6FC1E}" authorId="{DAD7E13C-0260-2EBE-E248-5850BAD3E849}" status="resolved" created="2025-01-29T16:38:41.920" complete="100000">
    <pc:sldMkLst xmlns:pc="http://schemas.microsoft.com/office/powerpoint/2013/main/command">
      <pc:docMk/>
      <pc:sldMk cId="1384337257" sldId="294"/>
    </pc:sldMkLst>
    <p188:txBody>
      <a:bodyPr/>
      <a:lstStyle/>
      <a:p>
        <a:r>
          <a:rPr lang="en-US"/>
          <a:t>Add Massage Retreat Sponsorship: 
Up to Three Opportunities for the year
$8,000 per conference 
Interested in buying out this opportunity for 2025 contact anogueira@aphsa.org
Create a serene, spa-like experience with our Massage Retreat sponsorship. Enjoy electronic foot massage stations, complimentary device charging, soothing aromatherapy, relaxing spa music, and more—designed to help attendees unwind and recharge during the conference. As a sponsor, you'll receive prominent signage to showcase your brand in this calming environment. Additionally, you have the exclusive opportunity to provide branded shirts for the massage therapists, ensuring your company is visible to attendees as they relax and enjoy the retreat.</a:t>
        </a:r>
      </a:p>
    </p188:txBody>
  </p188:cm>
</p188:cmLst>
</file>

<file path=ppt/comments/modernComment_129_570C7987.xml><?xml version="1.0" encoding="utf-8"?>
<p188:cmLst xmlns:a="http://schemas.openxmlformats.org/drawingml/2006/main" xmlns:r="http://schemas.openxmlformats.org/officeDocument/2006/relationships" xmlns:p188="http://schemas.microsoft.com/office/powerpoint/2018/8/main">
  <p188:cm id="{86C0AC72-C53F-4BC1-8D18-64A37674FD99}" authorId="{9EF5A22F-47FA-72F9-68E5-4C738CC5C728}" status="resolved" created="2025-02-03T19:39:19.558" complete="100000">
    <pc:sldMkLst xmlns:pc="http://schemas.microsoft.com/office/powerpoint/2013/main/command">
      <pc:docMk/>
      <pc:sldMk cId="1460435335" sldId="297"/>
    </pc:sldMkLst>
    <p188:txBody>
      <a:bodyPr/>
      <a:lstStyle/>
      <a:p>
        <a:r>
          <a:rPr lang="en-US"/>
          <a:t>Christina: Add the ICPC information we just received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A8D41-932C-A744-A596-700A75E354A1}"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B151D-41FC-6A4A-967E-B9EB3BBF8B62}" type="slidenum">
              <a:rPr lang="en-US" smtClean="0"/>
              <a:t>‹#›</a:t>
            </a:fld>
            <a:endParaRPr lang="en-US"/>
          </a:p>
        </p:txBody>
      </p:sp>
    </p:spTree>
    <p:extLst>
      <p:ext uri="{BB962C8B-B14F-4D97-AF65-F5344CB8AC3E}">
        <p14:creationId xmlns:p14="http://schemas.microsoft.com/office/powerpoint/2010/main" val="326722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B41C-C762-ABD7-23DB-379317F9AA36}"/>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p>
        </p:txBody>
      </p:sp>
      <p:sp>
        <p:nvSpPr>
          <p:cNvPr id="3" name="Subtitle 2">
            <a:extLst>
              <a:ext uri="{FF2B5EF4-FFF2-40B4-BE49-F238E27FC236}">
                <a16:creationId xmlns:a16="http://schemas.microsoft.com/office/drawing/2014/main" id="{B64D3561-6A21-3701-5D2A-EF60313CE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BBAE8A-12A6-C425-C0EE-30DA76985B69}"/>
              </a:ext>
            </a:extLst>
          </p:cNvPr>
          <p:cNvSpPr>
            <a:spLocks noGrp="1"/>
          </p:cNvSpPr>
          <p:nvPr>
            <p:ph type="dt" sz="half" idx="10"/>
          </p:nvPr>
        </p:nvSpPr>
        <p:spPr/>
        <p:txBody>
          <a:bodyPr/>
          <a:lstStyle/>
          <a:p>
            <a:fld id="{66AF4705-2A99-C94D-B5F6-E53FF4BD5082}" type="datetime1">
              <a:rPr lang="en-US" smtClean="0"/>
              <a:t>2/5/2025</a:t>
            </a:fld>
            <a:endParaRPr lang="en-US"/>
          </a:p>
        </p:txBody>
      </p:sp>
      <p:sp>
        <p:nvSpPr>
          <p:cNvPr id="5" name="Footer Placeholder 4">
            <a:extLst>
              <a:ext uri="{FF2B5EF4-FFF2-40B4-BE49-F238E27FC236}">
                <a16:creationId xmlns:a16="http://schemas.microsoft.com/office/drawing/2014/main" id="{0AB1D825-6377-3816-91D5-792260B4F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7C946-2352-87CC-7735-402BC17893CA}"/>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3690469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F5D9-CD7D-AD91-76F7-C4A7143E1586}"/>
              </a:ext>
            </a:extLst>
          </p:cNvPr>
          <p:cNvSpPr>
            <a:spLocks noGrp="1"/>
          </p:cNvSpPr>
          <p:nvPr>
            <p:ph type="title"/>
          </p:nvPr>
        </p:nvSpPr>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EF2B7707-DD30-9F03-4D37-FE7F5C0C1A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3E292-43B7-FE73-1D95-D0CA5A0C44D4}"/>
              </a:ext>
            </a:extLst>
          </p:cNvPr>
          <p:cNvSpPr>
            <a:spLocks noGrp="1"/>
          </p:cNvSpPr>
          <p:nvPr>
            <p:ph type="dt" sz="half" idx="10"/>
          </p:nvPr>
        </p:nvSpPr>
        <p:spPr/>
        <p:txBody>
          <a:bodyPr/>
          <a:lstStyle/>
          <a:p>
            <a:fld id="{1173719A-468B-C545-BC93-878FE411D9B4}" type="datetime1">
              <a:rPr lang="en-US" smtClean="0"/>
              <a:t>2/5/2025</a:t>
            </a:fld>
            <a:endParaRPr lang="en-US"/>
          </a:p>
        </p:txBody>
      </p:sp>
      <p:sp>
        <p:nvSpPr>
          <p:cNvPr id="5" name="Footer Placeholder 4">
            <a:extLst>
              <a:ext uri="{FF2B5EF4-FFF2-40B4-BE49-F238E27FC236}">
                <a16:creationId xmlns:a16="http://schemas.microsoft.com/office/drawing/2014/main" id="{E0F3BC2E-0B2C-6AF3-5173-AD286FD55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4849C-F86A-500F-2685-04671BC3A310}"/>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13294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1F2623-CA59-61B4-A024-9DF8CDB23D18}"/>
              </a:ext>
            </a:extLst>
          </p:cNvPr>
          <p:cNvSpPr>
            <a:spLocks noGrp="1"/>
          </p:cNvSpPr>
          <p:nvPr>
            <p:ph type="title" orient="vert"/>
          </p:nvPr>
        </p:nvSpPr>
        <p:spPr>
          <a:xfrm>
            <a:off x="8724900" y="365125"/>
            <a:ext cx="2628900" cy="5811838"/>
          </a:xfrm>
        </p:spPr>
        <p:txBody>
          <a:bodyPr vert="eaVert"/>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id="{AD6505A9-41AC-B74A-C323-6C23F9795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8AB395-4FE1-3EE2-306A-C6C77F7B3688}"/>
              </a:ext>
            </a:extLst>
          </p:cNvPr>
          <p:cNvSpPr>
            <a:spLocks noGrp="1"/>
          </p:cNvSpPr>
          <p:nvPr>
            <p:ph type="dt" sz="half" idx="10"/>
          </p:nvPr>
        </p:nvSpPr>
        <p:spPr/>
        <p:txBody>
          <a:bodyPr/>
          <a:lstStyle/>
          <a:p>
            <a:fld id="{1631C796-F9CD-474E-8BC4-DECD32B627E3}" type="datetime1">
              <a:rPr lang="en-US" smtClean="0"/>
              <a:t>2/5/2025</a:t>
            </a:fld>
            <a:endParaRPr lang="en-US"/>
          </a:p>
        </p:txBody>
      </p:sp>
      <p:sp>
        <p:nvSpPr>
          <p:cNvPr id="5" name="Footer Placeholder 4">
            <a:extLst>
              <a:ext uri="{FF2B5EF4-FFF2-40B4-BE49-F238E27FC236}">
                <a16:creationId xmlns:a16="http://schemas.microsoft.com/office/drawing/2014/main" id="{4F9E6869-C50F-70C3-A8CE-E520AC178C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25FED5-5C98-240F-7EB0-8D0AEC2798F4}"/>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85931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0509-7E31-1E0F-82DB-DB4F62F8D761}"/>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1ED113C5-B9BA-3AE5-9BFB-6DCA2E9FFC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8F8F3-D61E-4477-0CB8-1EF07DD8EF93}"/>
              </a:ext>
            </a:extLst>
          </p:cNvPr>
          <p:cNvSpPr>
            <a:spLocks noGrp="1"/>
          </p:cNvSpPr>
          <p:nvPr>
            <p:ph type="dt" sz="half" idx="10"/>
          </p:nvPr>
        </p:nvSpPr>
        <p:spPr/>
        <p:txBody>
          <a:bodyPr/>
          <a:lstStyle/>
          <a:p>
            <a:fld id="{C1ACB5CA-1F19-CD4E-A67D-A97E4FC10FD5}" type="datetime1">
              <a:rPr lang="en-US" smtClean="0"/>
              <a:t>2/5/2025</a:t>
            </a:fld>
            <a:endParaRPr lang="en-US"/>
          </a:p>
        </p:txBody>
      </p:sp>
      <p:sp>
        <p:nvSpPr>
          <p:cNvPr id="5" name="Footer Placeholder 4">
            <a:extLst>
              <a:ext uri="{FF2B5EF4-FFF2-40B4-BE49-F238E27FC236}">
                <a16:creationId xmlns:a16="http://schemas.microsoft.com/office/drawing/2014/main" id="{26C91E31-356B-661F-61E0-8B59A38A2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9BA50-7833-B307-40BD-A6C323E394E7}"/>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22292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093B-E4FE-6D93-4CBE-27F6E16BA837}"/>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id="{E02F7449-C01E-A00A-4F81-B7944537DC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92564F-A642-8D1C-D01D-6C506C06021C}"/>
              </a:ext>
            </a:extLst>
          </p:cNvPr>
          <p:cNvSpPr>
            <a:spLocks noGrp="1"/>
          </p:cNvSpPr>
          <p:nvPr>
            <p:ph type="dt" sz="half" idx="10"/>
          </p:nvPr>
        </p:nvSpPr>
        <p:spPr/>
        <p:txBody>
          <a:bodyPr/>
          <a:lstStyle/>
          <a:p>
            <a:fld id="{960883AC-EE2B-2B4D-BAE5-2EB24C3CE315}" type="datetime1">
              <a:rPr lang="en-US" smtClean="0"/>
              <a:t>2/5/2025</a:t>
            </a:fld>
            <a:endParaRPr lang="en-US"/>
          </a:p>
        </p:txBody>
      </p:sp>
      <p:sp>
        <p:nvSpPr>
          <p:cNvPr id="5" name="Footer Placeholder 4">
            <a:extLst>
              <a:ext uri="{FF2B5EF4-FFF2-40B4-BE49-F238E27FC236}">
                <a16:creationId xmlns:a16="http://schemas.microsoft.com/office/drawing/2014/main" id="{9C01D35B-6DD6-4BAC-A17D-DAC81C9D2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B858-A057-7C37-A321-9C21636ADE4F}"/>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3512645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33FC-2940-077B-44C5-AC33764803D2}"/>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12D3F8D1-295E-4857-A04D-0B7ED64944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F56E99-1AB9-5765-B0A9-E34A1FA9E2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0D3F61-A713-D52D-58DE-B9C7140B30BF}"/>
              </a:ext>
            </a:extLst>
          </p:cNvPr>
          <p:cNvSpPr>
            <a:spLocks noGrp="1"/>
          </p:cNvSpPr>
          <p:nvPr>
            <p:ph type="dt" sz="half" idx="10"/>
          </p:nvPr>
        </p:nvSpPr>
        <p:spPr/>
        <p:txBody>
          <a:bodyPr/>
          <a:lstStyle/>
          <a:p>
            <a:fld id="{D1DF16F0-922E-AD47-8156-E5DC25443583}" type="datetime1">
              <a:rPr lang="en-US" smtClean="0"/>
              <a:t>2/5/2025</a:t>
            </a:fld>
            <a:endParaRPr lang="en-US"/>
          </a:p>
        </p:txBody>
      </p:sp>
      <p:sp>
        <p:nvSpPr>
          <p:cNvPr id="6" name="Footer Placeholder 5">
            <a:extLst>
              <a:ext uri="{FF2B5EF4-FFF2-40B4-BE49-F238E27FC236}">
                <a16:creationId xmlns:a16="http://schemas.microsoft.com/office/drawing/2014/main" id="{4792A964-F710-6F74-32E5-C39A7D08D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F0B5C-C321-2173-051A-4F92FA4DEEC4}"/>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3495336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B0DDB-73EA-1EEF-4A18-A926E0871E62}"/>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id="{CA3CE7CB-A096-DD66-2E74-216B9F113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1BD428-669C-3A21-2EB5-AA332DCA36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B4840-D725-8DEB-3A2B-5B8A5A45B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E04AB-0583-3883-AE23-673B0A54D5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875D5-7FE7-024B-8784-4078333F145A}"/>
              </a:ext>
            </a:extLst>
          </p:cNvPr>
          <p:cNvSpPr>
            <a:spLocks noGrp="1"/>
          </p:cNvSpPr>
          <p:nvPr>
            <p:ph type="dt" sz="half" idx="10"/>
          </p:nvPr>
        </p:nvSpPr>
        <p:spPr/>
        <p:txBody>
          <a:bodyPr/>
          <a:lstStyle/>
          <a:p>
            <a:fld id="{EB830A90-2552-4740-904C-51ADD3DD3F6C}" type="datetime1">
              <a:rPr lang="en-US" smtClean="0"/>
              <a:t>2/5/2025</a:t>
            </a:fld>
            <a:endParaRPr lang="en-US"/>
          </a:p>
        </p:txBody>
      </p:sp>
      <p:sp>
        <p:nvSpPr>
          <p:cNvPr id="8" name="Footer Placeholder 7">
            <a:extLst>
              <a:ext uri="{FF2B5EF4-FFF2-40B4-BE49-F238E27FC236}">
                <a16:creationId xmlns:a16="http://schemas.microsoft.com/office/drawing/2014/main" id="{1115C3F5-C1FF-9EA8-7725-14C0864839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8A1EE8-06FB-4E56-87B8-677C90D69BFD}"/>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204212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BDFE-CC8C-914E-06DC-1D32C016A28C}"/>
              </a:ext>
            </a:extLst>
          </p:cNvPr>
          <p:cNvSpPr>
            <a:spLocks noGrp="1"/>
          </p:cNvSpPr>
          <p:nvPr>
            <p:ph type="title"/>
          </p:nvPr>
        </p:nvSpPr>
        <p:spPr/>
        <p:txBody>
          <a:bodyPr/>
          <a:lstStyle>
            <a:lvl1pPr>
              <a:defRPr b="1"/>
            </a:lvl1pPr>
          </a:lstStyle>
          <a:p>
            <a:r>
              <a:rPr lang="en-US"/>
              <a:t>Click to edit Master title style</a:t>
            </a:r>
          </a:p>
        </p:txBody>
      </p:sp>
      <p:sp>
        <p:nvSpPr>
          <p:cNvPr id="3" name="Date Placeholder 2">
            <a:extLst>
              <a:ext uri="{FF2B5EF4-FFF2-40B4-BE49-F238E27FC236}">
                <a16:creationId xmlns:a16="http://schemas.microsoft.com/office/drawing/2014/main" id="{FF36DD19-5867-CCB0-3F35-CBA994E43A3C}"/>
              </a:ext>
            </a:extLst>
          </p:cNvPr>
          <p:cNvSpPr>
            <a:spLocks noGrp="1"/>
          </p:cNvSpPr>
          <p:nvPr>
            <p:ph type="dt" sz="half" idx="10"/>
          </p:nvPr>
        </p:nvSpPr>
        <p:spPr/>
        <p:txBody>
          <a:bodyPr/>
          <a:lstStyle/>
          <a:p>
            <a:fld id="{731989FE-0450-1E40-8618-9FF08F4A244C}" type="datetime1">
              <a:rPr lang="en-US" smtClean="0"/>
              <a:t>2/5/2025</a:t>
            </a:fld>
            <a:endParaRPr lang="en-US"/>
          </a:p>
        </p:txBody>
      </p:sp>
      <p:sp>
        <p:nvSpPr>
          <p:cNvPr id="4" name="Footer Placeholder 3">
            <a:extLst>
              <a:ext uri="{FF2B5EF4-FFF2-40B4-BE49-F238E27FC236}">
                <a16:creationId xmlns:a16="http://schemas.microsoft.com/office/drawing/2014/main" id="{A2EBA1DE-E503-9E81-F753-C6775D2EC2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B6C4C7-7501-61B4-614A-18A790BAEB20}"/>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2638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EFA7B-3D13-7C78-43B4-C1041A28D673}"/>
              </a:ext>
            </a:extLst>
          </p:cNvPr>
          <p:cNvSpPr>
            <a:spLocks noGrp="1"/>
          </p:cNvSpPr>
          <p:nvPr>
            <p:ph type="dt" sz="half" idx="10"/>
          </p:nvPr>
        </p:nvSpPr>
        <p:spPr/>
        <p:txBody>
          <a:bodyPr/>
          <a:lstStyle/>
          <a:p>
            <a:fld id="{15DBA5DD-3024-F940-922B-744968BBC0F5}" type="datetime1">
              <a:rPr lang="en-US" smtClean="0"/>
              <a:t>2/5/2025</a:t>
            </a:fld>
            <a:endParaRPr lang="en-US"/>
          </a:p>
        </p:txBody>
      </p:sp>
      <p:sp>
        <p:nvSpPr>
          <p:cNvPr id="3" name="Footer Placeholder 2">
            <a:extLst>
              <a:ext uri="{FF2B5EF4-FFF2-40B4-BE49-F238E27FC236}">
                <a16:creationId xmlns:a16="http://schemas.microsoft.com/office/drawing/2014/main" id="{1942A3F8-BF67-39D0-7829-C8267AEAF0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C31D11-1FE8-1E24-4C15-FA2931736428}"/>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331379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80E7-CFAA-6829-8F44-DB0836AC5FA4}"/>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EC7AD191-3EFC-7501-0CAD-C4EBDFBEBC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D8F804-9D76-3270-0450-548DF52BE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10167-8003-9BBC-63D5-306A2FFEFC22}"/>
              </a:ext>
            </a:extLst>
          </p:cNvPr>
          <p:cNvSpPr>
            <a:spLocks noGrp="1"/>
          </p:cNvSpPr>
          <p:nvPr>
            <p:ph type="dt" sz="half" idx="10"/>
          </p:nvPr>
        </p:nvSpPr>
        <p:spPr/>
        <p:txBody>
          <a:bodyPr/>
          <a:lstStyle/>
          <a:p>
            <a:fld id="{883AFA05-AEAB-0E42-9226-91C59CF114DB}" type="datetime1">
              <a:rPr lang="en-US" smtClean="0"/>
              <a:t>2/5/2025</a:t>
            </a:fld>
            <a:endParaRPr lang="en-US"/>
          </a:p>
        </p:txBody>
      </p:sp>
      <p:sp>
        <p:nvSpPr>
          <p:cNvPr id="6" name="Footer Placeholder 5">
            <a:extLst>
              <a:ext uri="{FF2B5EF4-FFF2-40B4-BE49-F238E27FC236}">
                <a16:creationId xmlns:a16="http://schemas.microsoft.com/office/drawing/2014/main" id="{58F7B2CF-AD77-49BB-ECE9-752093DB6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410D2-ACA8-7543-D9F1-64EC33265B98}"/>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2998171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7AA2-DFA4-2DA1-600F-8390ADA3023F}"/>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E0A4F6B5-987F-2C94-82DA-D27DF522B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7B09CD-67C3-DBA2-E23E-91944739A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24F30-DF1F-A374-C596-D53A086A1BCF}"/>
              </a:ext>
            </a:extLst>
          </p:cNvPr>
          <p:cNvSpPr>
            <a:spLocks noGrp="1"/>
          </p:cNvSpPr>
          <p:nvPr>
            <p:ph type="dt" sz="half" idx="10"/>
          </p:nvPr>
        </p:nvSpPr>
        <p:spPr/>
        <p:txBody>
          <a:bodyPr/>
          <a:lstStyle/>
          <a:p>
            <a:fld id="{64B1C3DE-85EF-A14D-B7C7-70D9C33EF56E}" type="datetime1">
              <a:rPr lang="en-US" smtClean="0"/>
              <a:t>2/5/2025</a:t>
            </a:fld>
            <a:endParaRPr lang="en-US"/>
          </a:p>
        </p:txBody>
      </p:sp>
      <p:sp>
        <p:nvSpPr>
          <p:cNvPr id="6" name="Footer Placeholder 5">
            <a:extLst>
              <a:ext uri="{FF2B5EF4-FFF2-40B4-BE49-F238E27FC236}">
                <a16:creationId xmlns:a16="http://schemas.microsoft.com/office/drawing/2014/main" id="{0028C38F-25B5-A8D4-044E-04EF5038A8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70AA1-6C91-55DD-CC22-4E6679004D15}"/>
              </a:ext>
            </a:extLst>
          </p:cNvPr>
          <p:cNvSpPr>
            <a:spLocks noGrp="1"/>
          </p:cNvSpPr>
          <p:nvPr>
            <p:ph type="sldNum" sz="quarter" idx="12"/>
          </p:nvPr>
        </p:nvSpPr>
        <p:spPr/>
        <p:txBody>
          <a:bodyPr/>
          <a:lstStyle/>
          <a:p>
            <a:fld id="{FB09863B-B5D3-664B-B834-E0BC41DBAEA2}" type="slidenum">
              <a:rPr lang="en-US" smtClean="0"/>
              <a:t>‹#›</a:t>
            </a:fld>
            <a:endParaRPr lang="en-US"/>
          </a:p>
        </p:txBody>
      </p:sp>
    </p:spTree>
    <p:extLst>
      <p:ext uri="{BB962C8B-B14F-4D97-AF65-F5344CB8AC3E}">
        <p14:creationId xmlns:p14="http://schemas.microsoft.com/office/powerpoint/2010/main" val="135097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F7E18-459C-9411-9EC8-F27CB69A2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13E85B-0753-15E8-D526-E4A9301162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BC2E3F-A38B-FA93-B109-AB4D125FA5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05A5C-6CC5-8747-8985-3888792511E3}" type="datetime1">
              <a:rPr lang="en-US" smtClean="0"/>
              <a:t>2/5/2025</a:t>
            </a:fld>
            <a:endParaRPr lang="en-US"/>
          </a:p>
        </p:txBody>
      </p:sp>
      <p:sp>
        <p:nvSpPr>
          <p:cNvPr id="5" name="Footer Placeholder 4">
            <a:extLst>
              <a:ext uri="{FF2B5EF4-FFF2-40B4-BE49-F238E27FC236}">
                <a16:creationId xmlns:a16="http://schemas.microsoft.com/office/drawing/2014/main" id="{290413ED-CDCE-FB91-90A5-4364E052F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B19821-6B0E-8DA0-5049-1B1C1ABAD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9863B-B5D3-664B-B834-E0BC41DBAEA2}" type="slidenum">
              <a:rPr lang="en-US" smtClean="0"/>
              <a:t>‹#›</a:t>
            </a:fld>
            <a:endParaRPr lang="en-US"/>
          </a:p>
        </p:txBody>
      </p:sp>
    </p:spTree>
    <p:extLst>
      <p:ext uri="{BB962C8B-B14F-4D97-AF65-F5344CB8AC3E}">
        <p14:creationId xmlns:p14="http://schemas.microsoft.com/office/powerpoint/2010/main" val="2514433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linkedin.com/company/aphsa" TargetMode="External"/><Relationship Id="rId13" Type="http://schemas.openxmlformats.org/officeDocument/2006/relationships/hyperlink" Target="http://www.aphsa.org/" TargetMode="External"/><Relationship Id="rId3" Type="http://schemas.microsoft.com/office/2007/relationships/hdphoto" Target="../media/hdphoto1.wdp"/><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facebook.com/APHSADC" TargetMode="External"/><Relationship Id="rId11" Type="http://schemas.openxmlformats.org/officeDocument/2006/relationships/image" Target="../media/image5.png"/><Relationship Id="rId5" Type="http://schemas.microsoft.com/office/2007/relationships/hdphoto" Target="../media/hdphoto2.wdp"/><Relationship Id="rId10" Type="http://schemas.openxmlformats.org/officeDocument/2006/relationships/hyperlink" Target="https://twitter.com/APHSA1"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microsoft.com/office/2018/10/relationships/comments" Target="../comments/modernComment_102_10FF2CC9.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microsoft.com/office/2018/10/relationships/comments" Target="../comments/modernComment_126_52834F69.xml"/><Relationship Id="rId1" Type="http://schemas.openxmlformats.org/officeDocument/2006/relationships/slideLayout" Target="../slideLayouts/slideLayout2.xml"/><Relationship Id="rId4" Type="http://schemas.openxmlformats.org/officeDocument/2006/relationships/hyperlink" Target="mailto:anogueira@aphsa.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microsoft.com/office/2018/10/relationships/comments" Target="../comments/modernComment_11F_6923C390.xml"/><Relationship Id="rId1" Type="http://schemas.openxmlformats.org/officeDocument/2006/relationships/slideLayout" Target="../slideLayouts/slideLayout6.xml"/><Relationship Id="rId6" Type="http://schemas.openxmlformats.org/officeDocument/2006/relationships/hyperlink" Target="mailto:anogueira@aphsa.org" TargetMode="External"/><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anogueira@aphsa.org" TargetMode="External"/><Relationship Id="rId7" Type="http://schemas.openxmlformats.org/officeDocument/2006/relationships/hyperlink" Target="https://www.facebook.com/APHSADC" TargetMode="External"/><Relationship Id="rId12" Type="http://schemas.openxmlformats.org/officeDocument/2006/relationships/image" Target="../media/image5.pn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hyperlink" Target="http://www.aphsa.org/" TargetMode="External"/><Relationship Id="rId11" Type="http://schemas.openxmlformats.org/officeDocument/2006/relationships/hyperlink" Target="https://twitter.com/APHSA1" TargetMode="External"/><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hyperlink" Target="mailto:djarvis-miller@aphsa.org" TargetMode="External"/><Relationship Id="rId9" Type="http://schemas.openxmlformats.org/officeDocument/2006/relationships/hyperlink" Target="https://www.linkedin.com/company/aphs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phsa.org/About/default.aspx"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aphsa.org/affinity-groups/nasta/" TargetMode="External"/><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hyperlink" Target="https://aphsa.org/affinity-groups/aasd/" TargetMode="External"/><Relationship Id="rId7" Type="http://schemas.openxmlformats.org/officeDocument/2006/relationships/hyperlink" Target="https://aphsa.org/affinity-groups/nascca/" TargetMode="Externa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hyperlink" Target="https://aphsa.org/aaicpc/" TargetMode="External"/><Relationship Id="rId16" Type="http://schemas.openxmlformats.org/officeDocument/2006/relationships/image" Target="../media/image13.png"/><Relationship Id="rId20"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hyperlink" Target="https://aphsa.org/affinity-groups/napipm/" TargetMode="External"/><Relationship Id="rId11" Type="http://schemas.openxmlformats.org/officeDocument/2006/relationships/image" Target="../media/image8.png"/><Relationship Id="rId5" Type="http://schemas.openxmlformats.org/officeDocument/2006/relationships/hyperlink" Target="https://aphsa.org/affinity-groups/napcwa/" TargetMode="External"/><Relationship Id="rId15" Type="http://schemas.openxmlformats.org/officeDocument/2006/relationships/image" Target="../media/image12.png"/><Relationship Id="rId10" Type="http://schemas.openxmlformats.org/officeDocument/2006/relationships/hyperlink" Target="https://aphsa.org/affinity-groups/phsa/" TargetMode="External"/><Relationship Id="rId19" Type="http://schemas.openxmlformats.org/officeDocument/2006/relationships/image" Target="../media/image16.png"/><Relationship Id="rId4" Type="http://schemas.openxmlformats.org/officeDocument/2006/relationships/hyperlink" Target="https://aphsa.org/affinity-groups/ism/" TargetMode="External"/><Relationship Id="rId9" Type="http://schemas.openxmlformats.org/officeDocument/2006/relationships/hyperlink" Target="https://aphsa.org/affinity-groups/nsdta/" TargetMode="Externa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2.png"/><Relationship Id="rId26" Type="http://schemas.openxmlformats.org/officeDocument/2006/relationships/hyperlink" Target="https://aphsa.org/AAICPC/" TargetMode="External"/><Relationship Id="rId3" Type="http://schemas.openxmlformats.org/officeDocument/2006/relationships/hyperlink" Target="mailto:aphsaconferences@aphsa.org" TargetMode="External"/><Relationship Id="rId21" Type="http://schemas.openxmlformats.org/officeDocument/2006/relationships/image" Target="../media/image35.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hyperlink" Target="https://aphsa.org/events/phsa-conference/" TargetMode="External"/><Relationship Id="rId25" Type="http://schemas.openxmlformats.org/officeDocument/2006/relationships/image" Target="../media/image39.png"/><Relationship Id="rId2" Type="http://schemas.microsoft.com/office/2018/10/relationships/comments" Target="../comments/modernComment_129_570C7987.xml"/><Relationship Id="rId16" Type="http://schemas.openxmlformats.org/officeDocument/2006/relationships/hyperlink" Target="https://aphsa.org/events/nsdta-conference/" TargetMode="External"/><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png"/><Relationship Id="rId24" Type="http://schemas.openxmlformats.org/officeDocument/2006/relationships/image" Target="../media/image38.jpeg"/><Relationship Id="rId5" Type="http://schemas.openxmlformats.org/officeDocument/2006/relationships/image" Target="../media/image23.png"/><Relationship Id="rId15" Type="http://schemas.openxmlformats.org/officeDocument/2006/relationships/hyperlink" Target="https://aphsa.org/events/emwb-conference/" TargetMode="External"/><Relationship Id="rId23" Type="http://schemas.openxmlformats.org/officeDocument/2006/relationships/image" Target="../media/image37.png"/><Relationship Id="rId10" Type="http://schemas.openxmlformats.org/officeDocument/2006/relationships/image" Target="../media/image28.jpeg"/><Relationship Id="rId19" Type="http://schemas.openxmlformats.org/officeDocument/2006/relationships/image" Target="../media/image33.png"/><Relationship Id="rId4" Type="http://schemas.openxmlformats.org/officeDocument/2006/relationships/hyperlink" Target="https://aphsa.org/events/ism-conference/" TargetMode="External"/><Relationship Id="rId9" Type="http://schemas.openxmlformats.org/officeDocument/2006/relationships/image" Target="../media/image27.jpeg"/><Relationship Id="rId14" Type="http://schemas.openxmlformats.org/officeDocument/2006/relationships/hyperlink" Target="https://aphsa.org/events/aphsa-national-summit/" TargetMode="External"/><Relationship Id="rId22" Type="http://schemas.openxmlformats.org/officeDocument/2006/relationships/image" Target="../media/image36.png"/><Relationship Id="rId27"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jpeg"/><Relationship Id="rId12" Type="http://schemas.microsoft.com/office/2007/relationships/hdphoto" Target="../media/hdphoto5.wdp"/><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jpeg"/><Relationship Id="rId11" Type="http://schemas.openxmlformats.org/officeDocument/2006/relationships/image" Target="../media/image48.png"/><Relationship Id="rId5" Type="http://schemas.openxmlformats.org/officeDocument/2006/relationships/image" Target="../media/image43.jpeg"/><Relationship Id="rId10" Type="http://schemas.openxmlformats.org/officeDocument/2006/relationships/image" Target="../media/image47.jpeg"/><Relationship Id="rId4" Type="http://schemas.microsoft.com/office/2007/relationships/hdphoto" Target="../media/hdphoto3.wdp"/><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aphsa.org/events/aphsa-national-summit/" TargetMode="External"/><Relationship Id="rId7" Type="http://schemas.openxmlformats.org/officeDocument/2006/relationships/image" Target="../media/image49.jpeg"/><Relationship Id="rId2" Type="http://schemas.microsoft.com/office/2018/10/relationships/comments" Target="../comments/modernComment_125_8875187E.xml"/><Relationship Id="rId1" Type="http://schemas.openxmlformats.org/officeDocument/2006/relationships/slideLayout" Target="../slideLayouts/slideLayout2.xml"/><Relationship Id="rId6" Type="http://schemas.openxmlformats.org/officeDocument/2006/relationships/hyperlink" Target="https://aphsa.org/events/phsa-conference/" TargetMode="External"/><Relationship Id="rId11" Type="http://schemas.openxmlformats.org/officeDocument/2006/relationships/image" Target="../media/image53.png"/><Relationship Id="rId5" Type="http://schemas.openxmlformats.org/officeDocument/2006/relationships/hyperlink" Target="https://aphsa.org/events/nsdta-conference/" TargetMode="External"/><Relationship Id="rId10" Type="http://schemas.openxmlformats.org/officeDocument/2006/relationships/image" Target="../media/image52.png"/><Relationship Id="rId4" Type="http://schemas.openxmlformats.org/officeDocument/2006/relationships/hyperlink" Target="https://aphsa.org/events/emwb-conference/" TargetMode="External"/><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0BAAB62-C208-A52D-43A9-561439F22957}"/>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541834" y="-117036"/>
            <a:ext cx="7833517" cy="3598453"/>
          </a:xfrm>
          <a:prstGeom prst="rect">
            <a:avLst/>
          </a:prstGeom>
        </p:spPr>
      </p:pic>
      <p:pic>
        <p:nvPicPr>
          <p:cNvPr id="23" name="Picture 22">
            <a:extLst>
              <a:ext uri="{FF2B5EF4-FFF2-40B4-BE49-F238E27FC236}">
                <a16:creationId xmlns:a16="http://schemas.microsoft.com/office/drawing/2014/main" id="{5A778FC6-E4F8-C81B-AEDB-018F81A319F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99"/>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602951" y="3440874"/>
            <a:ext cx="7772400" cy="3519601"/>
          </a:xfrm>
          <a:prstGeom prst="rect">
            <a:avLst/>
          </a:prstGeom>
        </p:spPr>
      </p:pic>
      <p:sp>
        <p:nvSpPr>
          <p:cNvPr id="18" name="Parallelogram 17">
            <a:extLst>
              <a:ext uri="{FF2B5EF4-FFF2-40B4-BE49-F238E27FC236}">
                <a16:creationId xmlns:a16="http://schemas.microsoft.com/office/drawing/2014/main" id="{8C7B33CE-A6E5-F138-A07D-A57060205D8F}"/>
              </a:ext>
            </a:extLst>
          </p:cNvPr>
          <p:cNvSpPr/>
          <p:nvPr/>
        </p:nvSpPr>
        <p:spPr>
          <a:xfrm flipH="1">
            <a:off x="0" y="-102476"/>
            <a:ext cx="6096000" cy="7062951"/>
          </a:xfrm>
          <a:prstGeom prst="parallelogram">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7D685400-E6A3-FFA1-D220-BCD1CEFE6B03}"/>
              </a:ext>
            </a:extLst>
          </p:cNvPr>
          <p:cNvSpPr/>
          <p:nvPr/>
        </p:nvSpPr>
        <p:spPr>
          <a:xfrm flipH="1">
            <a:off x="-159276" y="-102476"/>
            <a:ext cx="6105167" cy="7062951"/>
          </a:xfrm>
          <a:custGeom>
            <a:avLst/>
            <a:gdLst>
              <a:gd name="connsiteX0" fmla="*/ 0 w 6096000"/>
              <a:gd name="connsiteY0" fmla="*/ 7062951 h 7062951"/>
              <a:gd name="connsiteX1" fmla="*/ 1524000 w 6096000"/>
              <a:gd name="connsiteY1" fmla="*/ 0 h 7062951"/>
              <a:gd name="connsiteX2" fmla="*/ 6096000 w 6096000"/>
              <a:gd name="connsiteY2" fmla="*/ 0 h 7062951"/>
              <a:gd name="connsiteX3" fmla="*/ 4572000 w 6096000"/>
              <a:gd name="connsiteY3" fmla="*/ 7062951 h 7062951"/>
              <a:gd name="connsiteX4" fmla="*/ 0 w 6096000"/>
              <a:gd name="connsiteY4" fmla="*/ 7062951 h 7062951"/>
              <a:gd name="connsiteX0" fmla="*/ 0 w 6105167"/>
              <a:gd name="connsiteY0" fmla="*/ 7062951 h 7062951"/>
              <a:gd name="connsiteX1" fmla="*/ 1524000 w 6105167"/>
              <a:gd name="connsiteY1" fmla="*/ 0 h 7062951"/>
              <a:gd name="connsiteX2" fmla="*/ 6096000 w 6105167"/>
              <a:gd name="connsiteY2" fmla="*/ 0 h 7062951"/>
              <a:gd name="connsiteX3" fmla="*/ 6105167 w 6105167"/>
              <a:gd name="connsiteY3" fmla="*/ 7062951 h 7062951"/>
              <a:gd name="connsiteX4" fmla="*/ 0 w 6105167"/>
              <a:gd name="connsiteY4" fmla="*/ 7062951 h 706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167" h="7062951">
                <a:moveTo>
                  <a:pt x="0" y="7062951"/>
                </a:moveTo>
                <a:lnTo>
                  <a:pt x="1524000" y="0"/>
                </a:lnTo>
                <a:lnTo>
                  <a:pt x="6096000" y="0"/>
                </a:lnTo>
                <a:cubicBezTo>
                  <a:pt x="6099056" y="2354317"/>
                  <a:pt x="6102111" y="4708634"/>
                  <a:pt x="6105167" y="7062951"/>
                </a:cubicBezTo>
                <a:lnTo>
                  <a:pt x="0" y="7062951"/>
                </a:lnTo>
                <a:close/>
              </a:path>
            </a:pathLst>
          </a:custGeom>
          <a:solidFill>
            <a:schemeClr val="tx2">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7554EB-9585-562E-ED58-F49DFDD72B10}"/>
              </a:ext>
            </a:extLst>
          </p:cNvPr>
          <p:cNvSpPr>
            <a:spLocks noGrp="1"/>
          </p:cNvSpPr>
          <p:nvPr>
            <p:ph type="ctrTitle"/>
          </p:nvPr>
        </p:nvSpPr>
        <p:spPr>
          <a:xfrm>
            <a:off x="581924" y="1985569"/>
            <a:ext cx="9712449" cy="2886862"/>
          </a:xfrm>
          <a:effectLst>
            <a:outerShdw blurRad="50800" dist="38100" dir="2700000" algn="tl" rotWithShape="0">
              <a:prstClr val="black">
                <a:alpha val="40000"/>
              </a:prstClr>
            </a:outerShdw>
          </a:effectLst>
        </p:spPr>
        <p:txBody>
          <a:bodyPr anchor="ctr">
            <a:normAutofit/>
          </a:bodyPr>
          <a:lstStyle/>
          <a:p>
            <a:pPr algn="l">
              <a:lnSpc>
                <a:spcPct val="100000"/>
              </a:lnSpc>
              <a:spcBef>
                <a:spcPts val="0"/>
              </a:spcBef>
            </a:pPr>
            <a:r>
              <a:rPr lang="en-US">
                <a:solidFill>
                  <a:schemeClr val="bg1"/>
                </a:solidFill>
                <a:effectLst>
                  <a:outerShdw blurRad="50800" dist="38100" dir="2700000" algn="tl" rotWithShape="0">
                    <a:prstClr val="black">
                      <a:alpha val="40000"/>
                    </a:prstClr>
                  </a:outerShdw>
                </a:effectLst>
              </a:rPr>
              <a:t>APHSA Event Sponsorship Opportunities </a:t>
            </a:r>
            <a:br>
              <a:rPr lang="en-US">
                <a:solidFill>
                  <a:schemeClr val="bg1"/>
                </a:solidFill>
                <a:effectLst>
                  <a:outerShdw blurRad="50800" dist="38100" dir="2700000" algn="tl" rotWithShape="0">
                    <a:prstClr val="black">
                      <a:alpha val="40000"/>
                    </a:prstClr>
                  </a:outerShdw>
                </a:effectLst>
              </a:rPr>
            </a:br>
            <a:r>
              <a:rPr lang="en-US" sz="6000" b="1">
                <a:solidFill>
                  <a:schemeClr val="bg1"/>
                </a:solidFill>
                <a:latin typeface="+mj-lt"/>
              </a:rPr>
              <a:t>2025</a:t>
            </a:r>
            <a:endParaRPr lang="en-US">
              <a:solidFill>
                <a:schemeClr val="bg1"/>
              </a:solidFill>
              <a:effectLst>
                <a:outerShdw blurRad="50800" dist="38100" dir="2700000" algn="tl" rotWithShape="0">
                  <a:prstClr val="black">
                    <a:alpha val="40000"/>
                  </a:prstClr>
                </a:outerShdw>
              </a:effectLst>
            </a:endParaRPr>
          </a:p>
        </p:txBody>
      </p:sp>
      <p:grpSp>
        <p:nvGrpSpPr>
          <p:cNvPr id="3" name="Group 2">
            <a:extLst>
              <a:ext uri="{FF2B5EF4-FFF2-40B4-BE49-F238E27FC236}">
                <a16:creationId xmlns:a16="http://schemas.microsoft.com/office/drawing/2014/main" id="{B8DAEFDC-B72E-4825-E600-2BE612CCD73D}"/>
              </a:ext>
            </a:extLst>
          </p:cNvPr>
          <p:cNvGrpSpPr/>
          <p:nvPr/>
        </p:nvGrpSpPr>
        <p:grpSpPr>
          <a:xfrm>
            <a:off x="2488611" y="5401917"/>
            <a:ext cx="1118778" cy="348427"/>
            <a:chOff x="3586332" y="5393812"/>
            <a:chExt cx="1118778" cy="348427"/>
          </a:xfrm>
        </p:grpSpPr>
        <p:pic>
          <p:nvPicPr>
            <p:cNvPr id="6" name="Picture 5" descr="A black and white circle with letters in it&#10;&#10;Description automatically generated">
              <a:hlinkClick r:id="rId6"/>
              <a:extLst>
                <a:ext uri="{FF2B5EF4-FFF2-40B4-BE49-F238E27FC236}">
                  <a16:creationId xmlns:a16="http://schemas.microsoft.com/office/drawing/2014/main" id="{FA0E6C3F-83C3-1B6B-931D-D4828F62488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72762" y="5393812"/>
              <a:ext cx="345918" cy="348427"/>
            </a:xfrm>
            <a:prstGeom prst="rect">
              <a:avLst/>
            </a:prstGeom>
          </p:spPr>
        </p:pic>
        <p:pic>
          <p:nvPicPr>
            <p:cNvPr id="7" name="Picture 6" descr="A black and white circle with letters in it&#10;&#10;Description automatically generated">
              <a:hlinkClick r:id="rId8"/>
              <a:extLst>
                <a:ext uri="{FF2B5EF4-FFF2-40B4-BE49-F238E27FC236}">
                  <a16:creationId xmlns:a16="http://schemas.microsoft.com/office/drawing/2014/main" id="{ADF720E1-50B9-6FA1-529E-6E8B824E8BF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586332" y="5393812"/>
              <a:ext cx="345918" cy="348427"/>
            </a:xfrm>
            <a:prstGeom prst="rect">
              <a:avLst/>
            </a:prstGeom>
          </p:spPr>
        </p:pic>
        <p:pic>
          <p:nvPicPr>
            <p:cNvPr id="11" name="Picture 10" descr="A black and white circle with letters in it&#10;&#10;Description automatically generated">
              <a:hlinkClick r:id="rId10"/>
              <a:extLst>
                <a:ext uri="{FF2B5EF4-FFF2-40B4-BE49-F238E27FC236}">
                  <a16:creationId xmlns:a16="http://schemas.microsoft.com/office/drawing/2014/main" id="{E6671ACB-2651-8108-4311-AA52F20D44A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59192" y="5393812"/>
              <a:ext cx="345918" cy="348427"/>
            </a:xfrm>
            <a:prstGeom prst="rect">
              <a:avLst/>
            </a:prstGeom>
          </p:spPr>
        </p:pic>
      </p:grpSp>
      <p:pic>
        <p:nvPicPr>
          <p:cNvPr id="12" name="Picture 11" descr="A black and white logo&#10;&#10;Description automatically generated">
            <a:extLst>
              <a:ext uri="{FF2B5EF4-FFF2-40B4-BE49-F238E27FC236}">
                <a16:creationId xmlns:a16="http://schemas.microsoft.com/office/drawing/2014/main" id="{481536DC-69E4-C487-70B6-DAD155CA12A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81924" y="761617"/>
            <a:ext cx="1876477" cy="820959"/>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C97E9FD-4A66-FFCA-CEB4-E252BC65D3FC}"/>
              </a:ext>
            </a:extLst>
          </p:cNvPr>
          <p:cNvSpPr txBox="1"/>
          <p:nvPr/>
        </p:nvSpPr>
        <p:spPr>
          <a:xfrm>
            <a:off x="581924" y="5880940"/>
            <a:ext cx="1031051" cy="215444"/>
          </a:xfrm>
          <a:prstGeom prst="rect">
            <a:avLst/>
          </a:prstGeom>
          <a:noFill/>
        </p:spPr>
        <p:txBody>
          <a:bodyPr wrap="none" lIns="91440" tIns="45720" rIns="91440" bIns="45720" rtlCol="0" anchor="t">
            <a:spAutoFit/>
          </a:bodyPr>
          <a:lstStyle/>
          <a:p>
            <a:r>
              <a:rPr lang="en-US" sz="800" i="1" dirty="0">
                <a:solidFill>
                  <a:schemeClr val="bg1">
                    <a:lumMod val="95000"/>
                  </a:schemeClr>
                </a:solidFill>
              </a:rPr>
              <a:t>updated 2/3/2025</a:t>
            </a:r>
            <a:endParaRPr lang="en-US" sz="800" dirty="0">
              <a:solidFill>
                <a:schemeClr val="bg1">
                  <a:lumMod val="95000"/>
                </a:schemeClr>
              </a:solidFill>
            </a:endParaRPr>
          </a:p>
        </p:txBody>
      </p:sp>
      <p:sp>
        <p:nvSpPr>
          <p:cNvPr id="22" name="TextBox 21">
            <a:extLst>
              <a:ext uri="{FF2B5EF4-FFF2-40B4-BE49-F238E27FC236}">
                <a16:creationId xmlns:a16="http://schemas.microsoft.com/office/drawing/2014/main" id="{40C8C478-0B0E-397D-EA4F-CC4A0F7A8034}"/>
              </a:ext>
            </a:extLst>
          </p:cNvPr>
          <p:cNvSpPr txBox="1"/>
          <p:nvPr/>
        </p:nvSpPr>
        <p:spPr>
          <a:xfrm>
            <a:off x="581924" y="5376395"/>
            <a:ext cx="1876477" cy="373949"/>
          </a:xfrm>
          <a:prstGeom prst="rect">
            <a:avLst/>
          </a:prstGeom>
          <a:noFill/>
        </p:spPr>
        <p:txBody>
          <a:bodyPr wrap="square">
            <a:spAutoFit/>
          </a:bodyPr>
          <a:lstStyle/>
          <a:p>
            <a:pPr algn="l">
              <a:lnSpc>
                <a:spcPct val="110000"/>
              </a:lnSpc>
              <a:spcBef>
                <a:spcPts val="0"/>
              </a:spcBef>
            </a:pPr>
            <a:r>
              <a:rPr lang="en-US" sz="1800">
                <a:solidFill>
                  <a:schemeClr val="bg1"/>
                </a:solidFill>
                <a:hlinkClick r:id="rId13">
                  <a:extLst>
                    <a:ext uri="{A12FA001-AC4F-418D-AE19-62706E023703}">
                      <ahyp:hlinkClr xmlns:ahyp="http://schemas.microsoft.com/office/drawing/2018/hyperlinkcolor" val="tx"/>
                    </a:ext>
                  </a:extLst>
                </a:hlinkClick>
              </a:rPr>
              <a:t>www.APHSA.org</a:t>
            </a:r>
            <a:endParaRPr lang="en-US" sz="1800">
              <a:solidFill>
                <a:schemeClr val="bg1"/>
              </a:solidFill>
            </a:endParaRPr>
          </a:p>
        </p:txBody>
      </p:sp>
    </p:spTree>
    <p:extLst>
      <p:ext uri="{BB962C8B-B14F-4D97-AF65-F5344CB8AC3E}">
        <p14:creationId xmlns:p14="http://schemas.microsoft.com/office/powerpoint/2010/main" val="966639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8EBC07-8092-B0B0-8F74-EB24CD20023D}"/>
              </a:ext>
            </a:extLst>
          </p:cNvPr>
          <p:cNvGraphicFramePr>
            <a:graphicFrameLocks noGrp="1"/>
          </p:cNvGraphicFramePr>
          <p:nvPr>
            <p:extLst>
              <p:ext uri="{D42A27DB-BD31-4B8C-83A1-F6EECF244321}">
                <p14:modId xmlns:p14="http://schemas.microsoft.com/office/powerpoint/2010/main" val="3771070868"/>
              </p:ext>
            </p:extLst>
          </p:nvPr>
        </p:nvGraphicFramePr>
        <p:xfrm>
          <a:off x="940675" y="1686891"/>
          <a:ext cx="10310650" cy="3484218"/>
        </p:xfrm>
        <a:graphic>
          <a:graphicData uri="http://schemas.openxmlformats.org/drawingml/2006/table">
            <a:tbl>
              <a:tblPr firstRow="1" bandRow="1">
                <a:tableStyleId>{D27102A9-8310-4765-A935-A1911B00CA55}</a:tableStyleId>
              </a:tblPr>
              <a:tblGrid>
                <a:gridCol w="4356890">
                  <a:extLst>
                    <a:ext uri="{9D8B030D-6E8A-4147-A177-3AD203B41FA5}">
                      <a16:colId xmlns:a16="http://schemas.microsoft.com/office/drawing/2014/main" val="1042582875"/>
                    </a:ext>
                  </a:extLst>
                </a:gridCol>
                <a:gridCol w="1747520">
                  <a:extLst>
                    <a:ext uri="{9D8B030D-6E8A-4147-A177-3AD203B41FA5}">
                      <a16:colId xmlns:a16="http://schemas.microsoft.com/office/drawing/2014/main" val="2450384922"/>
                    </a:ext>
                  </a:extLst>
                </a:gridCol>
                <a:gridCol w="1859280">
                  <a:extLst>
                    <a:ext uri="{9D8B030D-6E8A-4147-A177-3AD203B41FA5}">
                      <a16:colId xmlns:a16="http://schemas.microsoft.com/office/drawing/2014/main" val="1862592528"/>
                    </a:ext>
                  </a:extLst>
                </a:gridCol>
                <a:gridCol w="2346960">
                  <a:extLst>
                    <a:ext uri="{9D8B030D-6E8A-4147-A177-3AD203B41FA5}">
                      <a16:colId xmlns:a16="http://schemas.microsoft.com/office/drawing/2014/main" val="1033655731"/>
                    </a:ext>
                  </a:extLst>
                </a:gridCol>
              </a:tblGrid>
              <a:tr h="575410">
                <a:tc>
                  <a:txBody>
                    <a:bodyPr/>
                    <a:lstStyle/>
                    <a:p>
                      <a:pPr algn="l">
                        <a:lnSpc>
                          <a:spcPct val="110000"/>
                        </a:lnSpc>
                      </a:pPr>
                      <a:r>
                        <a:rPr lang="en-US" sz="1400" b="1">
                          <a:solidFill>
                            <a:schemeClr val="tx1"/>
                          </a:solidFill>
                        </a:rPr>
                        <a:t>Benefits</a:t>
                      </a:r>
                    </a:p>
                  </a:txBody>
                  <a:tcPr marL="73152" marR="56775" marT="5678" marB="54864" anchor="b"/>
                </a:tc>
                <a:tc>
                  <a:txBody>
                    <a:bodyPr/>
                    <a:lstStyle/>
                    <a:p>
                      <a:pPr algn="l">
                        <a:lnSpc>
                          <a:spcPct val="110000"/>
                        </a:lnSpc>
                      </a:pPr>
                      <a:r>
                        <a:rPr lang="en-US" sz="1400">
                          <a:solidFill>
                            <a:schemeClr val="tx1"/>
                          </a:solidFill>
                        </a:rPr>
                        <a:t>$18,750</a:t>
                      </a:r>
                    </a:p>
                  </a:txBody>
                  <a:tcPr marL="182880" marR="27432" marT="5678" marB="54864" anchor="b"/>
                </a:tc>
                <a:tc>
                  <a:txBody>
                    <a:bodyPr/>
                    <a:lstStyle/>
                    <a:p>
                      <a:pPr algn="l">
                        <a:lnSpc>
                          <a:spcPct val="110000"/>
                        </a:lnSpc>
                      </a:pPr>
                      <a:r>
                        <a:rPr lang="en-US" sz="1400">
                          <a:solidFill>
                            <a:schemeClr val="tx1"/>
                          </a:solidFill>
                        </a:rPr>
                        <a:t>$11,500</a:t>
                      </a:r>
                    </a:p>
                  </a:txBody>
                  <a:tcPr marL="182880" marR="27432" marT="5678" marB="54864" anchor="b"/>
                </a:tc>
                <a:tc>
                  <a:txBody>
                    <a:bodyPr/>
                    <a:lstStyle/>
                    <a:p>
                      <a:pPr algn="l">
                        <a:lnSpc>
                          <a:spcPct val="110000"/>
                        </a:lnSpc>
                      </a:pPr>
                      <a:r>
                        <a:rPr lang="en-US" sz="1400">
                          <a:solidFill>
                            <a:schemeClr val="tx1"/>
                          </a:solidFill>
                        </a:rPr>
                        <a:t>$5,000</a:t>
                      </a:r>
                    </a:p>
                  </a:txBody>
                  <a:tcPr marL="182880" marR="27432" marT="5678" marB="54864" anchor="b"/>
                </a:tc>
                <a:extLst>
                  <a:ext uri="{0D108BD9-81ED-4DB2-BD59-A6C34878D82A}">
                    <a16:rowId xmlns:a16="http://schemas.microsoft.com/office/drawing/2014/main" val="1312956537"/>
                  </a:ext>
                </a:extLst>
              </a:tr>
              <a:tr h="0">
                <a:tc>
                  <a:txBody>
                    <a:bodyPr/>
                    <a:lstStyle/>
                    <a:p>
                      <a:pPr algn="l">
                        <a:lnSpc>
                          <a:spcPct val="110000"/>
                        </a:lnSpc>
                      </a:pPr>
                      <a:r>
                        <a:rPr lang="en-US" sz="1100">
                          <a:solidFill>
                            <a:schemeClr val="tx1"/>
                          </a:solidFill>
                        </a:rPr>
                        <a:t>Tabletop Exhibit</a:t>
                      </a:r>
                      <a:r>
                        <a:rPr lang="en-US" sz="1100" baseline="30000">
                          <a:solidFill>
                            <a:schemeClr val="tx1"/>
                          </a:solidFill>
                        </a:rPr>
                        <a:t>1</a:t>
                      </a:r>
                      <a:endParaRPr lang="en-US" sz="1100" i="1" baseline="30000">
                        <a:solidFill>
                          <a:schemeClr val="tx1"/>
                        </a:solidFill>
                      </a:endParaRPr>
                    </a:p>
                  </a:txBody>
                  <a:tcPr marL="73152" marR="27432" marT="9144" marB="9144" anchor="ctr"/>
                </a:tc>
                <a:tc>
                  <a:txBody>
                    <a:bodyPr/>
                    <a:lstStyle/>
                    <a:p>
                      <a:pPr algn="l">
                        <a:lnSpc>
                          <a:spcPct val="110000"/>
                        </a:lnSpc>
                      </a:pPr>
                      <a:r>
                        <a:rPr lang="en-US" sz="1100">
                          <a:solidFill>
                            <a:schemeClr val="tx1"/>
                          </a:solidFill>
                        </a:rPr>
                        <a:t>Included</a:t>
                      </a:r>
                    </a:p>
                  </a:txBody>
                  <a:tcPr marL="182880" marR="27432" marT="9144" marB="9144" anchor="ctr"/>
                </a:tc>
                <a:tc>
                  <a:txBody>
                    <a:bodyPr/>
                    <a:lstStyle/>
                    <a:p>
                      <a:pPr algn="l">
                        <a:lnSpc>
                          <a:spcPct val="110000"/>
                        </a:lnSpc>
                      </a:pPr>
                      <a:r>
                        <a:rPr lang="en-US" sz="1100">
                          <a:solidFill>
                            <a:schemeClr val="tx1"/>
                          </a:solidFill>
                        </a:rPr>
                        <a:t>Included</a:t>
                      </a:r>
                    </a:p>
                  </a:txBody>
                  <a:tcPr marL="182880" marR="27432" marT="9144" marB="9144" anchor="ctr"/>
                </a:tc>
                <a:tc>
                  <a:txBody>
                    <a:bodyPr/>
                    <a:lstStyle/>
                    <a:p>
                      <a:pPr marL="0" algn="l" defTabSz="914400" rtl="0" eaLnBrk="1" latinLnBrk="0" hangingPunct="1">
                        <a:lnSpc>
                          <a:spcPct val="110000"/>
                        </a:lnSpc>
                      </a:pPr>
                      <a:r>
                        <a:rPr lang="en-US" sz="1100" kern="1200">
                          <a:solidFill>
                            <a:schemeClr val="tx1"/>
                          </a:solidFill>
                        </a:rPr>
                        <a:t>Included</a:t>
                      </a:r>
                      <a:endParaRPr lang="en-US" sz="1100" kern="1200">
                        <a:solidFill>
                          <a:schemeClr val="tx1"/>
                        </a:solidFill>
                        <a:latin typeface="+mn-lt"/>
                        <a:ea typeface="+mn-ea"/>
                        <a:cs typeface="+mn-cs"/>
                      </a:endParaRPr>
                    </a:p>
                  </a:txBody>
                  <a:tcPr marL="182880" marR="27432" marT="9144" marB="9144" anchor="ctr"/>
                </a:tc>
                <a:extLst>
                  <a:ext uri="{0D108BD9-81ED-4DB2-BD59-A6C34878D82A}">
                    <a16:rowId xmlns:a16="http://schemas.microsoft.com/office/drawing/2014/main" val="1792179188"/>
                  </a:ext>
                </a:extLst>
              </a:tr>
              <a:tr h="0">
                <a:tc>
                  <a:txBody>
                    <a:bodyPr/>
                    <a:lstStyle/>
                    <a:p>
                      <a:pPr algn="l">
                        <a:lnSpc>
                          <a:spcPct val="110000"/>
                        </a:lnSpc>
                      </a:pPr>
                      <a:r>
                        <a:rPr lang="en-US" sz="1100">
                          <a:solidFill>
                            <a:schemeClr val="tx1"/>
                          </a:solidFill>
                        </a:rPr>
                        <a:t>Acknowledgment – Throughout the Conference</a:t>
                      </a:r>
                      <a:endParaRPr lang="en-US" sz="1100" i="1">
                        <a:solidFill>
                          <a:schemeClr val="tx1"/>
                        </a:solidFill>
                      </a:endParaRPr>
                    </a:p>
                  </a:txBody>
                  <a:tcPr marL="73152" marR="27432" marT="9144" marB="9144" anchor="ctr"/>
                </a:tc>
                <a:tc>
                  <a:txBody>
                    <a:bodyPr/>
                    <a:lstStyle/>
                    <a:p>
                      <a:pPr algn="l">
                        <a:lnSpc>
                          <a:spcPct val="110000"/>
                        </a:lnSpc>
                      </a:pPr>
                      <a:r>
                        <a:rPr lang="en-US" sz="1100">
                          <a:solidFill>
                            <a:schemeClr val="tx1"/>
                          </a:solidFill>
                        </a:rPr>
                        <a:t>Included</a:t>
                      </a:r>
                    </a:p>
                  </a:txBody>
                  <a:tcPr marL="182880" marR="27432" marT="9144" marB="9144" anchor="ctr"/>
                </a:tc>
                <a:tc>
                  <a:txBody>
                    <a:bodyPr/>
                    <a:lstStyle/>
                    <a:p>
                      <a:pPr algn="l">
                        <a:lnSpc>
                          <a:spcPct val="110000"/>
                        </a:lnSpc>
                      </a:pPr>
                      <a:r>
                        <a:rPr lang="en-US" sz="1100">
                          <a:solidFill>
                            <a:schemeClr val="tx1"/>
                          </a:solidFill>
                        </a:rPr>
                        <a:t>Included</a:t>
                      </a:r>
                    </a:p>
                  </a:txBody>
                  <a:tcPr marL="182880" marR="27432" marT="9144" marB="9144" anchor="ctr"/>
                </a:tc>
                <a:tc>
                  <a:txBody>
                    <a:bodyPr/>
                    <a:lstStyle/>
                    <a:p>
                      <a:pPr algn="l">
                        <a:lnSpc>
                          <a:spcPct val="110000"/>
                        </a:lnSpc>
                      </a:pPr>
                      <a:r>
                        <a:rPr lang="en-US" sz="1100">
                          <a:solidFill>
                            <a:schemeClr val="tx1"/>
                          </a:solidFill>
                        </a:rPr>
                        <a:t>Included</a:t>
                      </a:r>
                    </a:p>
                  </a:txBody>
                  <a:tcPr marL="182880" marR="27432" marT="9144" marB="9144" anchor="ctr"/>
                </a:tc>
                <a:extLst>
                  <a:ext uri="{0D108BD9-81ED-4DB2-BD59-A6C34878D82A}">
                    <a16:rowId xmlns:a16="http://schemas.microsoft.com/office/drawing/2014/main" val="1317677295"/>
                  </a:ext>
                </a:extLst>
              </a:tr>
              <a:tr h="0">
                <a:tc>
                  <a:txBody>
                    <a:bodyPr/>
                    <a:lstStyle/>
                    <a:p>
                      <a:pPr algn="l">
                        <a:lnSpc>
                          <a:spcPct val="110000"/>
                        </a:lnSpc>
                      </a:pPr>
                      <a:r>
                        <a:rPr lang="en-US" sz="1100">
                          <a:solidFill>
                            <a:schemeClr val="tx1"/>
                          </a:solidFill>
                        </a:rPr>
                        <a:t>Recognized as a Sponsor on the Conference App</a:t>
                      </a:r>
                    </a:p>
                  </a:txBody>
                  <a:tcPr marL="73152" marR="27432" marT="27432" marB="27432" anchor="ctr"/>
                </a:tc>
                <a:tc>
                  <a:txBody>
                    <a:bodyPr/>
                    <a:lstStyle/>
                    <a:p>
                      <a:pPr algn="l">
                        <a:lnSpc>
                          <a:spcPct val="110000"/>
                        </a:lnSpc>
                      </a:pPr>
                      <a:r>
                        <a:rPr lang="en-US" sz="1100">
                          <a:solidFill>
                            <a:schemeClr val="tx1"/>
                          </a:solidFill>
                        </a:rPr>
                        <a:t>Included</a:t>
                      </a:r>
                    </a:p>
                  </a:txBody>
                  <a:tcPr marL="182880" marR="27432" marT="27432" marB="27432" anchor="ctr"/>
                </a:tc>
                <a:tc>
                  <a:txBody>
                    <a:bodyPr/>
                    <a:lstStyle/>
                    <a:p>
                      <a:pPr algn="l">
                        <a:lnSpc>
                          <a:spcPct val="110000"/>
                        </a:lnSpc>
                      </a:pPr>
                      <a:r>
                        <a:rPr lang="en-US" sz="1100">
                          <a:solidFill>
                            <a:schemeClr val="tx1"/>
                          </a:solidFill>
                        </a:rPr>
                        <a:t>Included</a:t>
                      </a:r>
                    </a:p>
                  </a:txBody>
                  <a:tcPr marL="182880" marR="27432" marT="27432" marB="27432" anchor="ctr"/>
                </a:tc>
                <a:tc>
                  <a:txBody>
                    <a:bodyPr/>
                    <a:lstStyle/>
                    <a:p>
                      <a:pPr algn="l">
                        <a:lnSpc>
                          <a:spcPct val="110000"/>
                        </a:lnSpc>
                      </a:pPr>
                      <a:r>
                        <a:rPr lang="en-US" sz="1100">
                          <a:solidFill>
                            <a:schemeClr val="tx1"/>
                          </a:solidFill>
                        </a:rPr>
                        <a:t>Included</a:t>
                      </a:r>
                    </a:p>
                  </a:txBody>
                  <a:tcPr marL="182880" marR="27432" marT="27432" marB="27432" anchor="ctr"/>
                </a:tc>
                <a:extLst>
                  <a:ext uri="{0D108BD9-81ED-4DB2-BD59-A6C34878D82A}">
                    <a16:rowId xmlns:a16="http://schemas.microsoft.com/office/drawing/2014/main" val="734866572"/>
                  </a:ext>
                </a:extLst>
              </a:tr>
              <a:tr h="0">
                <a:tc>
                  <a:txBody>
                    <a:bodyPr/>
                    <a:lstStyle/>
                    <a:p>
                      <a:pPr algn="l">
                        <a:lnSpc>
                          <a:spcPct val="110000"/>
                        </a:lnSpc>
                      </a:pPr>
                      <a:r>
                        <a:rPr lang="en-US" sz="1100">
                          <a:solidFill>
                            <a:schemeClr val="tx1"/>
                          </a:solidFill>
                        </a:rPr>
                        <a:t>Marketing Insert per Conference</a:t>
                      </a:r>
                      <a:r>
                        <a:rPr lang="en-US" sz="1100" baseline="30000">
                          <a:solidFill>
                            <a:schemeClr val="tx1"/>
                          </a:solidFill>
                        </a:rPr>
                        <a:t>2</a:t>
                      </a:r>
                      <a:r>
                        <a:rPr lang="en-US" sz="1100">
                          <a:solidFill>
                            <a:schemeClr val="tx1"/>
                          </a:solidFill>
                        </a:rPr>
                        <a:t> </a:t>
                      </a:r>
                      <a:r>
                        <a:rPr lang="en-US" sz="1100" i="1">
                          <a:solidFill>
                            <a:schemeClr val="tx1"/>
                          </a:solidFill>
                        </a:rPr>
                        <a:t>(optional)</a:t>
                      </a:r>
                    </a:p>
                  </a:txBody>
                  <a:tcPr marL="73152" marR="27432" marT="27432" marB="27432" anchor="ctr"/>
                </a:tc>
                <a:tc>
                  <a:txBody>
                    <a:bodyPr/>
                    <a:lstStyle/>
                    <a:p>
                      <a:pPr algn="l">
                        <a:lnSpc>
                          <a:spcPct val="110000"/>
                        </a:lnSpc>
                      </a:pPr>
                      <a:r>
                        <a:rPr lang="en-US" sz="1100">
                          <a:solidFill>
                            <a:schemeClr val="tx1"/>
                          </a:solidFill>
                        </a:rPr>
                        <a:t>Included</a:t>
                      </a:r>
                    </a:p>
                  </a:txBody>
                  <a:tcPr marL="182880" marR="27432" marT="27432" marB="27432" anchor="ctr"/>
                </a:tc>
                <a:tc>
                  <a:txBody>
                    <a:bodyPr/>
                    <a:lstStyle/>
                    <a:p>
                      <a:pPr algn="l">
                        <a:lnSpc>
                          <a:spcPct val="110000"/>
                        </a:lnSpc>
                      </a:pPr>
                      <a:r>
                        <a:rPr lang="en-US" sz="1100">
                          <a:solidFill>
                            <a:schemeClr val="tx1"/>
                          </a:solidFill>
                        </a:rPr>
                        <a:t>N/A</a:t>
                      </a:r>
                    </a:p>
                  </a:txBody>
                  <a:tcPr marL="182880" marR="27432" marT="27432" marB="27432" anchor="ctr"/>
                </a:tc>
                <a:tc>
                  <a:txBody>
                    <a:bodyPr/>
                    <a:lstStyle/>
                    <a:p>
                      <a:pPr algn="l">
                        <a:lnSpc>
                          <a:spcPct val="110000"/>
                        </a:lnSpc>
                      </a:pPr>
                      <a:r>
                        <a:rPr lang="en-US" sz="1100">
                          <a:solidFill>
                            <a:schemeClr val="tx1"/>
                          </a:solidFill>
                        </a:rPr>
                        <a:t>N/A</a:t>
                      </a:r>
                    </a:p>
                  </a:txBody>
                  <a:tcPr marL="182880" marR="27432" marT="27432" marB="27432" anchor="ctr"/>
                </a:tc>
                <a:extLst>
                  <a:ext uri="{0D108BD9-81ED-4DB2-BD59-A6C34878D82A}">
                    <a16:rowId xmlns:a16="http://schemas.microsoft.com/office/drawing/2014/main" val="1834186251"/>
                  </a:ext>
                </a:extLst>
              </a:tr>
              <a:tr h="0">
                <a:tc>
                  <a:txBody>
                    <a:bodyPr/>
                    <a:lstStyle/>
                    <a:p>
                      <a:pPr algn="l">
                        <a:lnSpc>
                          <a:spcPct val="110000"/>
                        </a:lnSpc>
                      </a:pPr>
                      <a:r>
                        <a:rPr lang="en-US" sz="1100">
                          <a:solidFill>
                            <a:schemeClr val="tx1"/>
                          </a:solidFill>
                        </a:rPr>
                        <a:t>Receipt of Attendee Lists with Contact Information</a:t>
                      </a:r>
                    </a:p>
                  </a:txBody>
                  <a:tcPr marL="73152" marR="27432" marT="27432" marB="27432" anchor="ctr"/>
                </a:tc>
                <a:tc>
                  <a:txBody>
                    <a:bodyPr/>
                    <a:lstStyle/>
                    <a:p>
                      <a:pPr algn="l">
                        <a:lnSpc>
                          <a:spcPct val="110000"/>
                        </a:lnSpc>
                      </a:pPr>
                      <a:r>
                        <a:rPr lang="en-US" sz="1100"/>
                        <a:t>Pre- and Post-Conference</a:t>
                      </a:r>
                      <a:endParaRPr lang="en-US" sz="1100">
                        <a:solidFill>
                          <a:schemeClr val="tx1"/>
                        </a:solidFill>
                      </a:endParaRPr>
                    </a:p>
                  </a:txBody>
                  <a:tcPr marL="182880" marR="27432" marT="27432" marB="27432" anchor="ctr"/>
                </a:tc>
                <a:tc>
                  <a:txBody>
                    <a:bodyPr/>
                    <a:lstStyle/>
                    <a:p>
                      <a:pPr algn="l">
                        <a:lnSpc>
                          <a:spcPct val="110000"/>
                        </a:lnSpc>
                      </a:pPr>
                      <a:r>
                        <a:rPr lang="en-US" sz="1100"/>
                        <a:t>Pre- and Post-Conference</a:t>
                      </a:r>
                      <a:endParaRPr lang="en-US" sz="1100">
                        <a:solidFill>
                          <a:schemeClr val="tx1"/>
                        </a:solidFill>
                      </a:endParaRPr>
                    </a:p>
                  </a:txBody>
                  <a:tcPr marL="182880" marR="27432" marT="27432" marB="27432" anchor="ctr"/>
                </a:tc>
                <a:tc>
                  <a:txBody>
                    <a:bodyPr/>
                    <a:lstStyle/>
                    <a:p>
                      <a:pPr algn="l">
                        <a:lnSpc>
                          <a:spcPct val="110000"/>
                        </a:lnSpc>
                      </a:pPr>
                      <a:r>
                        <a:rPr lang="en-US" sz="1100">
                          <a:solidFill>
                            <a:schemeClr val="tx1"/>
                          </a:solidFill>
                        </a:rPr>
                        <a:t>Post-Conference Only</a:t>
                      </a:r>
                    </a:p>
                  </a:txBody>
                  <a:tcPr marL="182880" marR="27432" marT="27432" marB="27432" anchor="ctr"/>
                </a:tc>
                <a:extLst>
                  <a:ext uri="{0D108BD9-81ED-4DB2-BD59-A6C34878D82A}">
                    <a16:rowId xmlns:a16="http://schemas.microsoft.com/office/drawing/2014/main" val="1021818203"/>
                  </a:ext>
                </a:extLst>
              </a:tr>
              <a:tr h="211158">
                <a:tc>
                  <a:txBody>
                    <a:bodyPr/>
                    <a:lstStyle/>
                    <a:p>
                      <a:pPr algn="l">
                        <a:lnSpc>
                          <a:spcPct val="110000"/>
                        </a:lnSpc>
                      </a:pPr>
                      <a:r>
                        <a:rPr lang="en-US" sz="1100">
                          <a:solidFill>
                            <a:schemeClr val="tx1"/>
                          </a:solidFill>
                        </a:rPr>
                        <a:t>Complimentary In-Person Registration</a:t>
                      </a:r>
                      <a:r>
                        <a:rPr lang="en-US" sz="1100" baseline="30000">
                          <a:solidFill>
                            <a:schemeClr val="tx1"/>
                          </a:solidFill>
                        </a:rPr>
                        <a:t>3</a:t>
                      </a:r>
                    </a:p>
                  </a:txBody>
                  <a:tcPr marL="73152" marR="27432" marT="27432" marB="27432" anchor="ctr"/>
                </a:tc>
                <a:tc>
                  <a:txBody>
                    <a:bodyPr/>
                    <a:lstStyle/>
                    <a:p>
                      <a:pPr algn="l">
                        <a:lnSpc>
                          <a:spcPct val="110000"/>
                        </a:lnSpc>
                      </a:pPr>
                      <a:r>
                        <a:rPr lang="en-US" sz="1100">
                          <a:solidFill>
                            <a:schemeClr val="tx1"/>
                          </a:solidFill>
                        </a:rPr>
                        <a:t>6</a:t>
                      </a:r>
                    </a:p>
                  </a:txBody>
                  <a:tcPr marL="182880" marR="27432" marT="27432" marB="27432" anchor="ctr"/>
                </a:tc>
                <a:tc>
                  <a:txBody>
                    <a:bodyPr/>
                    <a:lstStyle/>
                    <a:p>
                      <a:pPr algn="l">
                        <a:lnSpc>
                          <a:spcPct val="110000"/>
                        </a:lnSpc>
                      </a:pPr>
                      <a:r>
                        <a:rPr lang="en-US" sz="1100">
                          <a:solidFill>
                            <a:schemeClr val="tx1"/>
                          </a:solidFill>
                        </a:rPr>
                        <a:t>4</a:t>
                      </a:r>
                    </a:p>
                  </a:txBody>
                  <a:tcPr marL="182880" marR="27432" marT="27432" marB="27432" anchor="ctr"/>
                </a:tc>
                <a:tc>
                  <a:txBody>
                    <a:bodyPr/>
                    <a:lstStyle/>
                    <a:p>
                      <a:pPr algn="l">
                        <a:lnSpc>
                          <a:spcPct val="110000"/>
                        </a:lnSpc>
                      </a:pPr>
                      <a:r>
                        <a:rPr lang="en-US" sz="1100">
                          <a:solidFill>
                            <a:schemeClr val="tx1"/>
                          </a:solidFill>
                        </a:rPr>
                        <a:t>3</a:t>
                      </a:r>
                    </a:p>
                  </a:txBody>
                  <a:tcPr marL="182880" marR="27432" marT="27432" marB="27432" anchor="ctr"/>
                </a:tc>
                <a:extLst>
                  <a:ext uri="{0D108BD9-81ED-4DB2-BD59-A6C34878D82A}">
                    <a16:rowId xmlns:a16="http://schemas.microsoft.com/office/drawing/2014/main" val="2445943029"/>
                  </a:ext>
                </a:extLst>
              </a:tr>
              <a:tr h="211158">
                <a:tc>
                  <a:txBody>
                    <a:bodyPr/>
                    <a:lstStyle/>
                    <a:p>
                      <a:pPr algn="l">
                        <a:lnSpc>
                          <a:spcPct val="110000"/>
                        </a:lnSpc>
                      </a:pPr>
                      <a:r>
                        <a:rPr lang="en-US" sz="1100">
                          <a:solidFill>
                            <a:schemeClr val="tx1"/>
                          </a:solidFill>
                        </a:rPr>
                        <a:t>Recognition on the APHSA Conference Websites</a:t>
                      </a:r>
                    </a:p>
                  </a:txBody>
                  <a:tcPr marL="73152" marR="27432" marT="27432" marB="27432" anchor="ctr"/>
                </a:tc>
                <a:tc>
                  <a:txBody>
                    <a:bodyPr/>
                    <a:lstStyle/>
                    <a:p>
                      <a:pPr algn="l">
                        <a:lnSpc>
                          <a:spcPct val="110000"/>
                        </a:lnSpc>
                      </a:pPr>
                      <a:r>
                        <a:rPr lang="en-US" sz="1100">
                          <a:solidFill>
                            <a:schemeClr val="tx1"/>
                          </a:solidFill>
                        </a:rPr>
                        <a:t>Logo with URL</a:t>
                      </a:r>
                    </a:p>
                  </a:txBody>
                  <a:tcPr marL="182880" marR="27432" marT="27432" marB="27432"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100">
                          <a:solidFill>
                            <a:schemeClr val="tx1"/>
                          </a:solidFill>
                        </a:rPr>
                        <a:t>Logo with URL</a:t>
                      </a:r>
                    </a:p>
                  </a:txBody>
                  <a:tcPr marL="182880" marR="27432" marT="27432" marB="27432"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1100">
                          <a:solidFill>
                            <a:schemeClr val="tx1"/>
                          </a:solidFill>
                        </a:rPr>
                        <a:t>Company Name with Hyperlink</a:t>
                      </a:r>
                    </a:p>
                  </a:txBody>
                  <a:tcPr marL="182880" marR="27432" marT="27432" marB="27432" anchor="ctr"/>
                </a:tc>
                <a:extLst>
                  <a:ext uri="{0D108BD9-81ED-4DB2-BD59-A6C34878D82A}">
                    <a16:rowId xmlns:a16="http://schemas.microsoft.com/office/drawing/2014/main" val="1943022480"/>
                  </a:ext>
                </a:extLst>
              </a:tr>
              <a:tr h="892099">
                <a:tc>
                  <a:txBody>
                    <a:bodyPr/>
                    <a:lstStyle/>
                    <a:p>
                      <a:pPr algn="l">
                        <a:lnSpc>
                          <a:spcPct val="110000"/>
                        </a:lnSpc>
                      </a:pPr>
                      <a:r>
                        <a:rPr lang="en-US" sz="1100">
                          <a:solidFill>
                            <a:schemeClr val="tx1"/>
                          </a:solidFill>
                        </a:rPr>
                        <a:t>Choice of One (1) of the Following Additional Benefits for the Year</a:t>
                      </a:r>
                      <a:r>
                        <a:rPr lang="en-US" sz="1100" baseline="30000">
                          <a:solidFill>
                            <a:schemeClr val="tx1"/>
                          </a:solidFill>
                        </a:rPr>
                        <a:t>4</a:t>
                      </a:r>
                    </a:p>
                  </a:txBody>
                  <a:tcPr marL="73152" marR="27432" marT="54864" marB="73152"/>
                </a:tc>
                <a:tc>
                  <a:txBody>
                    <a:bodyPr/>
                    <a:lstStyle/>
                    <a:p>
                      <a:pPr algn="l">
                        <a:lnSpc>
                          <a:spcPct val="110000"/>
                        </a:lnSpc>
                      </a:pPr>
                      <a:r>
                        <a:rPr lang="en-US" sz="1100">
                          <a:solidFill>
                            <a:schemeClr val="tx1"/>
                          </a:solidFill>
                        </a:rPr>
                        <a:t>Meeting Room Wi-Fi</a:t>
                      </a:r>
                    </a:p>
                    <a:p>
                      <a:pPr algn="l">
                        <a:lnSpc>
                          <a:spcPct val="110000"/>
                        </a:lnSpc>
                      </a:pPr>
                      <a:r>
                        <a:rPr lang="en-US" sz="1100">
                          <a:solidFill>
                            <a:schemeClr val="tx1"/>
                          </a:solidFill>
                        </a:rPr>
                        <a:t>Hotel Room Keycards</a:t>
                      </a:r>
                    </a:p>
                    <a:p>
                      <a:pPr algn="l">
                        <a:lnSpc>
                          <a:spcPct val="110000"/>
                        </a:lnSpc>
                      </a:pPr>
                      <a:r>
                        <a:rPr lang="en-US" sz="1100">
                          <a:solidFill>
                            <a:schemeClr val="tx1"/>
                          </a:solidFill>
                        </a:rPr>
                        <a:t>Conference App</a:t>
                      </a:r>
                    </a:p>
                    <a:p>
                      <a:pPr algn="l">
                        <a:lnSpc>
                          <a:spcPct val="110000"/>
                        </a:lnSpc>
                      </a:pPr>
                      <a:r>
                        <a:rPr lang="en-US" sz="1100">
                          <a:solidFill>
                            <a:schemeClr val="tx1"/>
                          </a:solidFill>
                        </a:rPr>
                        <a:t>Conference Chatbot</a:t>
                      </a:r>
                    </a:p>
                    <a:p>
                      <a:pPr algn="l">
                        <a:lnSpc>
                          <a:spcPct val="110000"/>
                        </a:lnSpc>
                      </a:pPr>
                      <a:r>
                        <a:rPr lang="en-US" sz="1100">
                          <a:solidFill>
                            <a:schemeClr val="tx1"/>
                          </a:solidFill>
                        </a:rPr>
                        <a:t>Charging Station</a:t>
                      </a:r>
                    </a:p>
                    <a:p>
                      <a:pPr algn="l">
                        <a:lnSpc>
                          <a:spcPct val="110000"/>
                        </a:lnSpc>
                      </a:pPr>
                      <a:r>
                        <a:rPr lang="en-US" sz="1100">
                          <a:solidFill>
                            <a:schemeClr val="tx1"/>
                          </a:solidFill>
                        </a:rPr>
                        <a:t>Journal</a:t>
                      </a:r>
                    </a:p>
                    <a:p>
                      <a:pPr algn="l">
                        <a:lnSpc>
                          <a:spcPct val="110000"/>
                        </a:lnSpc>
                        <a:spcAft>
                          <a:spcPts val="200"/>
                        </a:spcAft>
                      </a:pPr>
                      <a:r>
                        <a:rPr lang="en-US" sz="1100">
                          <a:solidFill>
                            <a:schemeClr val="tx1"/>
                          </a:solidFill>
                        </a:rPr>
                        <a:t>Swag Bag</a:t>
                      </a:r>
                      <a:endParaRPr lang="en-US" sz="1100" baseline="30000">
                        <a:solidFill>
                          <a:schemeClr val="tx1"/>
                        </a:solidFill>
                      </a:endParaRPr>
                    </a:p>
                  </a:txBody>
                  <a:tcPr marL="182880" marR="27432" marT="54864" marB="73152"/>
                </a:tc>
                <a:tc>
                  <a:txBody>
                    <a:bodyPr/>
                    <a:lstStyle/>
                    <a:p>
                      <a:pPr algn="l">
                        <a:lnSpc>
                          <a:spcPct val="100000"/>
                        </a:lnSpc>
                        <a:spcBef>
                          <a:spcPts val="600"/>
                        </a:spcBef>
                        <a:spcAft>
                          <a:spcPts val="0"/>
                        </a:spcAft>
                      </a:pPr>
                      <a:r>
                        <a:rPr lang="en-US" sz="1100">
                          <a:solidFill>
                            <a:schemeClr val="tx1"/>
                          </a:solidFill>
                        </a:rPr>
                        <a:t>Conference Signage</a:t>
                      </a:r>
                    </a:p>
                    <a:p>
                      <a:pPr algn="l">
                        <a:lnSpc>
                          <a:spcPct val="100000"/>
                        </a:lnSpc>
                        <a:spcBef>
                          <a:spcPts val="0"/>
                        </a:spcBef>
                        <a:spcAft>
                          <a:spcPts val="0"/>
                        </a:spcAft>
                      </a:pPr>
                      <a:r>
                        <a:rPr lang="en-US" sz="1100">
                          <a:solidFill>
                            <a:schemeClr val="tx1"/>
                          </a:solidFill>
                        </a:rPr>
                        <a:t>or Select One (1) Item for the Swag Bag:</a:t>
                      </a:r>
                    </a:p>
                    <a:p>
                      <a:pPr marL="171450" indent="-171450" algn="l">
                        <a:lnSpc>
                          <a:spcPct val="100000"/>
                        </a:lnSpc>
                        <a:spcBef>
                          <a:spcPts val="0"/>
                        </a:spcBef>
                        <a:spcAft>
                          <a:spcPts val="0"/>
                        </a:spcAft>
                        <a:buFont typeface="Arial" panose="020B0604020202020204" pitchFamily="34" charset="0"/>
                        <a:buChar char="•"/>
                      </a:pPr>
                      <a:r>
                        <a:rPr lang="en-US" sz="1100">
                          <a:solidFill>
                            <a:schemeClr val="tx1"/>
                          </a:solidFill>
                        </a:rPr>
                        <a:t>Water Bottle</a:t>
                      </a:r>
                    </a:p>
                    <a:p>
                      <a:pPr marL="171450" indent="-171450" algn="l">
                        <a:lnSpc>
                          <a:spcPct val="100000"/>
                        </a:lnSpc>
                        <a:spcBef>
                          <a:spcPts val="0"/>
                        </a:spcBef>
                        <a:spcAft>
                          <a:spcPts val="0"/>
                        </a:spcAft>
                        <a:buFont typeface="Arial" panose="020B0604020202020204" pitchFamily="34" charset="0"/>
                        <a:buChar char="•"/>
                      </a:pPr>
                      <a:r>
                        <a:rPr lang="en-US" sz="1100">
                          <a:solidFill>
                            <a:schemeClr val="tx1"/>
                          </a:solidFill>
                        </a:rPr>
                        <a:t>Hand Sanitizer</a:t>
                      </a:r>
                    </a:p>
                    <a:p>
                      <a:pPr marL="171450" indent="-171450" algn="l">
                        <a:lnSpc>
                          <a:spcPct val="100000"/>
                        </a:lnSpc>
                        <a:spcBef>
                          <a:spcPts val="0"/>
                        </a:spcBef>
                        <a:spcAft>
                          <a:spcPts val="0"/>
                        </a:spcAft>
                        <a:buFont typeface="Arial" panose="020B0604020202020204" pitchFamily="34" charset="0"/>
                        <a:buChar char="•"/>
                      </a:pPr>
                      <a:r>
                        <a:rPr lang="en-US" sz="1100">
                          <a:solidFill>
                            <a:schemeClr val="tx1"/>
                          </a:solidFill>
                        </a:rPr>
                        <a:t>3-in-1 Charging Cable</a:t>
                      </a:r>
                    </a:p>
                  </a:txBody>
                  <a:tcPr marL="182880" marR="27432" marT="54864" marB="73152"/>
                </a:tc>
                <a:tc>
                  <a:txBody>
                    <a:bodyPr/>
                    <a:lstStyle/>
                    <a:p>
                      <a:pPr algn="l">
                        <a:lnSpc>
                          <a:spcPct val="100000"/>
                        </a:lnSpc>
                        <a:spcBef>
                          <a:spcPts val="600"/>
                        </a:spcBef>
                        <a:spcAft>
                          <a:spcPts val="0"/>
                        </a:spcAft>
                      </a:pPr>
                      <a:r>
                        <a:rPr lang="en-US" sz="1100">
                          <a:solidFill>
                            <a:schemeClr val="tx1"/>
                          </a:solidFill>
                        </a:rPr>
                        <a:t>Coffee Breaks </a:t>
                      </a:r>
                      <a:r>
                        <a:rPr lang="en-US" sz="1100" i="1">
                          <a:solidFill>
                            <a:schemeClr val="tx1"/>
                          </a:solidFill>
                        </a:rPr>
                        <a:t>(2 </a:t>
                      </a:r>
                      <a:r>
                        <a:rPr lang="en-US" sz="1100" i="1" err="1">
                          <a:solidFill>
                            <a:schemeClr val="tx1"/>
                          </a:solidFill>
                        </a:rPr>
                        <a:t>Opps</a:t>
                      </a:r>
                      <a:r>
                        <a:rPr lang="en-US" sz="1100" i="1">
                          <a:solidFill>
                            <a:schemeClr val="tx1"/>
                          </a:solidFill>
                        </a:rPr>
                        <a:t>)</a:t>
                      </a:r>
                    </a:p>
                    <a:p>
                      <a:pPr algn="l">
                        <a:lnSpc>
                          <a:spcPct val="100000"/>
                        </a:lnSpc>
                        <a:spcBef>
                          <a:spcPts val="0"/>
                        </a:spcBef>
                        <a:spcAft>
                          <a:spcPts val="0"/>
                        </a:spcAft>
                      </a:pPr>
                      <a:r>
                        <a:rPr lang="en-US" sz="1100">
                          <a:solidFill>
                            <a:schemeClr val="tx1"/>
                          </a:solidFill>
                        </a:rPr>
                        <a:t>or Select One (1) Item for </a:t>
                      </a:r>
                      <a:br>
                        <a:rPr lang="en-US" sz="1100">
                          <a:solidFill>
                            <a:schemeClr val="tx1"/>
                          </a:solidFill>
                        </a:rPr>
                      </a:br>
                      <a:r>
                        <a:rPr lang="en-US" sz="1100">
                          <a:solidFill>
                            <a:schemeClr val="tx1"/>
                          </a:solidFill>
                        </a:rPr>
                        <a:t>the Swag Bag:</a:t>
                      </a:r>
                    </a:p>
                    <a:p>
                      <a:pPr marL="171450" indent="-171450" algn="l">
                        <a:lnSpc>
                          <a:spcPct val="100000"/>
                        </a:lnSpc>
                        <a:spcBef>
                          <a:spcPts val="0"/>
                        </a:spcBef>
                        <a:spcAft>
                          <a:spcPts val="0"/>
                        </a:spcAft>
                        <a:buFont typeface="Arial" panose="020B0604020202020204" pitchFamily="34" charset="0"/>
                        <a:buChar char="•"/>
                      </a:pPr>
                      <a:r>
                        <a:rPr lang="en-US" sz="1100">
                          <a:solidFill>
                            <a:schemeClr val="tx1"/>
                          </a:solidFill>
                        </a:rPr>
                        <a:t>Snack Item </a:t>
                      </a:r>
                      <a:r>
                        <a:rPr lang="en-US" sz="1100" i="1">
                          <a:solidFill>
                            <a:schemeClr val="tx1"/>
                          </a:solidFill>
                        </a:rPr>
                        <a:t>(2 </a:t>
                      </a:r>
                      <a:r>
                        <a:rPr lang="en-US" sz="1100" i="1" err="1">
                          <a:solidFill>
                            <a:schemeClr val="tx1"/>
                          </a:solidFill>
                        </a:rPr>
                        <a:t>Opps</a:t>
                      </a:r>
                      <a:r>
                        <a:rPr lang="en-US" sz="1100" i="1">
                          <a:solidFill>
                            <a:schemeClr val="tx1"/>
                          </a:solidFill>
                        </a:rPr>
                        <a:t>)</a:t>
                      </a:r>
                    </a:p>
                    <a:p>
                      <a:pPr marL="171450" indent="-171450" algn="l">
                        <a:lnSpc>
                          <a:spcPct val="100000"/>
                        </a:lnSpc>
                        <a:spcBef>
                          <a:spcPts val="0"/>
                        </a:spcBef>
                        <a:spcAft>
                          <a:spcPts val="0"/>
                        </a:spcAft>
                        <a:buFont typeface="Arial" panose="020B0604020202020204" pitchFamily="34" charset="0"/>
                        <a:buChar char="•"/>
                      </a:pPr>
                      <a:r>
                        <a:rPr lang="en-US" sz="1100">
                          <a:solidFill>
                            <a:schemeClr val="tx1"/>
                          </a:solidFill>
                        </a:rPr>
                        <a:t>Scrambler/Mind Puzzle </a:t>
                      </a:r>
                      <a:r>
                        <a:rPr lang="en-US" sz="1100" i="1">
                          <a:solidFill>
                            <a:schemeClr val="tx1"/>
                          </a:solidFill>
                        </a:rPr>
                        <a:t>(2 </a:t>
                      </a:r>
                      <a:r>
                        <a:rPr lang="en-US" sz="1100" i="1" err="1">
                          <a:solidFill>
                            <a:schemeClr val="tx1"/>
                          </a:solidFill>
                        </a:rPr>
                        <a:t>Opps</a:t>
                      </a:r>
                      <a:r>
                        <a:rPr lang="en-US" sz="1100" i="1">
                          <a:solidFill>
                            <a:schemeClr val="tx1"/>
                          </a:solidFill>
                        </a:rPr>
                        <a:t>)</a:t>
                      </a:r>
                    </a:p>
                  </a:txBody>
                  <a:tcPr marL="182880" marR="27432" marT="54864" marB="73152"/>
                </a:tc>
                <a:extLst>
                  <a:ext uri="{0D108BD9-81ED-4DB2-BD59-A6C34878D82A}">
                    <a16:rowId xmlns:a16="http://schemas.microsoft.com/office/drawing/2014/main" val="1030366156"/>
                  </a:ext>
                </a:extLst>
              </a:tr>
            </a:tbl>
          </a:graphicData>
        </a:graphic>
      </p:graphicFrame>
      <p:sp>
        <p:nvSpPr>
          <p:cNvPr id="4" name="Title 3">
            <a:extLst>
              <a:ext uri="{FF2B5EF4-FFF2-40B4-BE49-F238E27FC236}">
                <a16:creationId xmlns:a16="http://schemas.microsoft.com/office/drawing/2014/main" id="{90DCA42C-098B-F9D7-ECD3-A10BD27EC979}"/>
              </a:ext>
            </a:extLst>
          </p:cNvPr>
          <p:cNvSpPr>
            <a:spLocks noGrp="1"/>
          </p:cNvSpPr>
          <p:nvPr>
            <p:ph type="title"/>
          </p:nvPr>
        </p:nvSpPr>
        <p:spPr/>
        <p:txBody>
          <a:bodyPr/>
          <a:lstStyle/>
          <a:p>
            <a:r>
              <a:rPr lang="en-US"/>
              <a:t>Sponsorship Levels that Suit You</a:t>
            </a:r>
          </a:p>
        </p:txBody>
      </p:sp>
      <p:sp>
        <p:nvSpPr>
          <p:cNvPr id="3" name="Slide Number Placeholder 2">
            <a:extLst>
              <a:ext uri="{FF2B5EF4-FFF2-40B4-BE49-F238E27FC236}">
                <a16:creationId xmlns:a16="http://schemas.microsoft.com/office/drawing/2014/main" id="{C6B83B82-AA63-2547-3AB7-5DD2D82F34FE}"/>
              </a:ext>
            </a:extLst>
          </p:cNvPr>
          <p:cNvSpPr>
            <a:spLocks noGrp="1"/>
          </p:cNvSpPr>
          <p:nvPr>
            <p:ph type="sldNum" sz="quarter" idx="12"/>
          </p:nvPr>
        </p:nvSpPr>
        <p:spPr/>
        <p:txBody>
          <a:bodyPr/>
          <a:lstStyle/>
          <a:p>
            <a:fld id="{FB09863B-B5D3-664B-B834-E0BC41DBAEA2}" type="slidenum">
              <a:rPr lang="en-US" smtClean="0"/>
              <a:t>10</a:t>
            </a:fld>
            <a:endParaRPr lang="en-US"/>
          </a:p>
        </p:txBody>
      </p:sp>
      <p:pic>
        <p:nvPicPr>
          <p:cNvPr id="5" name="Picture 4" descr="A green text on a white background&#10;&#10;Description automatically generated">
            <a:extLst>
              <a:ext uri="{FF2B5EF4-FFF2-40B4-BE49-F238E27FC236}">
                <a16:creationId xmlns:a16="http://schemas.microsoft.com/office/drawing/2014/main" id="{18DD6BD8-DF29-B0D7-229D-C4EB8D2D68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4824" y="1746647"/>
            <a:ext cx="1314106" cy="225102"/>
          </a:xfrm>
          <a:prstGeom prst="rect">
            <a:avLst/>
          </a:prstGeom>
        </p:spPr>
      </p:pic>
      <p:pic>
        <p:nvPicPr>
          <p:cNvPr id="6" name="Picture 5" descr="A blue and white amp logo&#10;&#10;Description automatically generated">
            <a:extLst>
              <a:ext uri="{FF2B5EF4-FFF2-40B4-BE49-F238E27FC236}">
                <a16:creationId xmlns:a16="http://schemas.microsoft.com/office/drawing/2014/main" id="{6DADFC9A-3DE7-E0FA-DCA1-D6845DDB9E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9905" y="1746647"/>
            <a:ext cx="936909" cy="225102"/>
          </a:xfrm>
          <a:prstGeom prst="rect">
            <a:avLst/>
          </a:prstGeom>
        </p:spPr>
      </p:pic>
      <p:pic>
        <p:nvPicPr>
          <p:cNvPr id="7" name="Picture 6" descr="A close up of a logo&#10;&#10;Description automatically generated">
            <a:extLst>
              <a:ext uri="{FF2B5EF4-FFF2-40B4-BE49-F238E27FC236}">
                <a16:creationId xmlns:a16="http://schemas.microsoft.com/office/drawing/2014/main" id="{50D801FF-71E6-E271-FE28-044986A5A49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72940" y="1746647"/>
            <a:ext cx="1131591" cy="225102"/>
          </a:xfrm>
          <a:prstGeom prst="rect">
            <a:avLst/>
          </a:prstGeom>
        </p:spPr>
      </p:pic>
      <p:sp>
        <p:nvSpPr>
          <p:cNvPr id="8" name="TextBox 7">
            <a:extLst>
              <a:ext uri="{FF2B5EF4-FFF2-40B4-BE49-F238E27FC236}">
                <a16:creationId xmlns:a16="http://schemas.microsoft.com/office/drawing/2014/main" id="{1767FA0F-4D4F-F3D7-6388-D0FC1FD2528E}"/>
              </a:ext>
            </a:extLst>
          </p:cNvPr>
          <p:cNvSpPr txBox="1"/>
          <p:nvPr/>
        </p:nvSpPr>
        <p:spPr>
          <a:xfrm>
            <a:off x="1161797" y="5339984"/>
            <a:ext cx="9868407" cy="690189"/>
          </a:xfrm>
          <a:prstGeom prst="rect">
            <a:avLst/>
          </a:prstGeom>
          <a:noFill/>
        </p:spPr>
        <p:txBody>
          <a:bodyPr wrap="none" rtlCol="0">
            <a:spAutoFit/>
          </a:bodyPr>
          <a:lstStyle/>
          <a:p>
            <a:pPr>
              <a:lnSpc>
                <a:spcPct val="110000"/>
              </a:lnSpc>
            </a:pPr>
            <a:r>
              <a:rPr lang="en-US" sz="900"/>
              <a:t>1 Tabletop is defined as one (1) skirted six-foot table or equivalent space, two (2) chairs, and access to one (1) 110 outlet. AV is additional and may be ordered directly from the AV provider.</a:t>
            </a:r>
          </a:p>
          <a:p>
            <a:pPr>
              <a:lnSpc>
                <a:spcPct val="110000"/>
              </a:lnSpc>
            </a:pPr>
            <a:r>
              <a:rPr lang="en-US" sz="900"/>
              <a:t>2 Marketing insert, per conference and provided by the sponsor, should be no larger than 8.5” x 11” and weigh no more than five (5) ounces. Inserts may be non-sponsored items (postcard, flyer, etc.).</a:t>
            </a:r>
          </a:p>
          <a:p>
            <a:pPr>
              <a:lnSpc>
                <a:spcPct val="110000"/>
              </a:lnSpc>
            </a:pPr>
            <a:r>
              <a:rPr lang="en-US" sz="900"/>
              <a:t>3 Complimentary registrations may be used amongst the three (3) conferences. Additional registrations will be made available at a discounted rate.</a:t>
            </a:r>
          </a:p>
          <a:p>
            <a:pPr>
              <a:lnSpc>
                <a:spcPct val="110000"/>
              </a:lnSpc>
            </a:pPr>
            <a:r>
              <a:rPr lang="en-US" sz="900"/>
              <a:t>4 APHSA will assist with the customization of any co-branded items that are sponsored in a package.</a:t>
            </a:r>
          </a:p>
        </p:txBody>
      </p:sp>
    </p:spTree>
    <p:extLst>
      <p:ext uri="{BB962C8B-B14F-4D97-AF65-F5344CB8AC3E}">
        <p14:creationId xmlns:p14="http://schemas.microsoft.com/office/powerpoint/2010/main" val="285158601"/>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30B63B-077C-5E6F-F9E3-C8B4DBBECC94}"/>
              </a:ext>
            </a:extLst>
          </p:cNvPr>
          <p:cNvSpPr>
            <a:spLocks noGrp="1"/>
          </p:cNvSpPr>
          <p:nvPr>
            <p:ph type="title"/>
          </p:nvPr>
        </p:nvSpPr>
        <p:spPr>
          <a:xfrm>
            <a:off x="838200" y="365125"/>
            <a:ext cx="10515600" cy="919665"/>
          </a:xfrm>
        </p:spPr>
        <p:txBody>
          <a:bodyPr>
            <a:normAutofit fontScale="90000"/>
          </a:bodyPr>
          <a:lstStyle/>
          <a:p>
            <a:r>
              <a:rPr lang="en-US"/>
              <a:t>Explanation of Benefits – Full Year Sponsors</a:t>
            </a:r>
            <a:endParaRPr lang="en-US" sz="1200" b="0"/>
          </a:p>
        </p:txBody>
      </p:sp>
      <p:sp>
        <p:nvSpPr>
          <p:cNvPr id="6" name="Content Placeholder 5">
            <a:extLst>
              <a:ext uri="{FF2B5EF4-FFF2-40B4-BE49-F238E27FC236}">
                <a16:creationId xmlns:a16="http://schemas.microsoft.com/office/drawing/2014/main" id="{CEC54917-B1E5-451E-3178-B310822758B6}"/>
              </a:ext>
            </a:extLst>
          </p:cNvPr>
          <p:cNvSpPr>
            <a:spLocks noGrp="1"/>
          </p:cNvSpPr>
          <p:nvPr>
            <p:ph idx="1"/>
          </p:nvPr>
        </p:nvSpPr>
        <p:spPr>
          <a:xfrm>
            <a:off x="838200" y="1284790"/>
            <a:ext cx="10515600" cy="375005"/>
          </a:xfrm>
        </p:spPr>
        <p:txBody>
          <a:bodyPr numCol="1" spcCol="182880">
            <a:noAutofit/>
          </a:bodyPr>
          <a:lstStyle/>
          <a:p>
            <a:pPr marL="0" indent="0">
              <a:lnSpc>
                <a:spcPct val="110000"/>
              </a:lnSpc>
              <a:spcBef>
                <a:spcPts val="800"/>
              </a:spcBef>
              <a:buNone/>
            </a:pPr>
            <a:r>
              <a:rPr lang="en-US" sz="1100" b="0"/>
              <a:t>Year-round sponsors enjoy benefits of the specific level plus additional exposure as defined as follows:</a:t>
            </a:r>
            <a:endParaRPr lang="en-US" sz="1100"/>
          </a:p>
        </p:txBody>
      </p:sp>
      <p:sp>
        <p:nvSpPr>
          <p:cNvPr id="12" name="Slide Number Placeholder 11">
            <a:extLst>
              <a:ext uri="{FF2B5EF4-FFF2-40B4-BE49-F238E27FC236}">
                <a16:creationId xmlns:a16="http://schemas.microsoft.com/office/drawing/2014/main" id="{0BAD3631-7000-EB03-A343-B69E208F7AD4}"/>
              </a:ext>
            </a:extLst>
          </p:cNvPr>
          <p:cNvSpPr>
            <a:spLocks noGrp="1"/>
          </p:cNvSpPr>
          <p:nvPr>
            <p:ph type="sldNum" sz="quarter" idx="12"/>
          </p:nvPr>
        </p:nvSpPr>
        <p:spPr/>
        <p:txBody>
          <a:bodyPr/>
          <a:lstStyle/>
          <a:p>
            <a:fld id="{FB09863B-B5D3-664B-B834-E0BC41DBAEA2}" type="slidenum">
              <a:rPr lang="en-US" smtClean="0"/>
              <a:t>11</a:t>
            </a:fld>
            <a:endParaRPr lang="en-US"/>
          </a:p>
        </p:txBody>
      </p:sp>
      <p:sp>
        <p:nvSpPr>
          <p:cNvPr id="2" name="Content Placeholder 5">
            <a:extLst>
              <a:ext uri="{FF2B5EF4-FFF2-40B4-BE49-F238E27FC236}">
                <a16:creationId xmlns:a16="http://schemas.microsoft.com/office/drawing/2014/main" id="{02810124-9A92-B2F8-1F36-4EA381FC4791}"/>
              </a:ext>
            </a:extLst>
          </p:cNvPr>
          <p:cNvSpPr txBox="1">
            <a:spLocks/>
          </p:cNvSpPr>
          <p:nvPr/>
        </p:nvSpPr>
        <p:spPr>
          <a:xfrm>
            <a:off x="838200" y="1659796"/>
            <a:ext cx="10515600" cy="4822144"/>
          </a:xfrm>
          <a:prstGeom prst="rect">
            <a:avLst/>
          </a:prstGeom>
        </p:spPr>
        <p:txBody>
          <a:bodyPr vert="horz" lIns="91440" tIns="45720" rIns="91440" bIns="45720" numCol="3" spcCol="1828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800"/>
              </a:spcBef>
              <a:buFont typeface="Arial" panose="020B0604020202020204" pitchFamily="34" charset="0"/>
              <a:buNone/>
            </a:pPr>
            <a:r>
              <a:rPr lang="en-US" sz="1000" b="1">
                <a:solidFill>
                  <a:schemeClr val="accent1"/>
                </a:solidFill>
                <a:latin typeface="+mj-lt"/>
              </a:rPr>
              <a:t>EXHIBIT SPACE (TABLETOP) </a:t>
            </a:r>
            <a:r>
              <a:rPr lang="en-US" sz="1000"/>
              <a:t>– </a:t>
            </a:r>
            <a:br>
              <a:rPr lang="en-US" sz="1000"/>
            </a:br>
            <a:r>
              <a:rPr lang="en-US" sz="1000"/>
              <a:t>Benefit from traffic throughout the foyer of the meeting space with a tabletop display during every conference. The exhibit includes the following:</a:t>
            </a:r>
          </a:p>
          <a:p>
            <a:pPr>
              <a:lnSpc>
                <a:spcPct val="110000"/>
              </a:lnSpc>
              <a:spcBef>
                <a:spcPts val="0"/>
              </a:spcBef>
            </a:pPr>
            <a:r>
              <a:rPr lang="en-US" sz="1000"/>
              <a:t>One (1) 6 ft. table or equivalent space with two (2) chairs</a:t>
            </a:r>
          </a:p>
          <a:p>
            <a:pPr>
              <a:lnSpc>
                <a:spcPct val="110000"/>
              </a:lnSpc>
              <a:spcBef>
                <a:spcPts val="0"/>
              </a:spcBef>
            </a:pPr>
            <a:r>
              <a:rPr lang="en-US" sz="1000"/>
              <a:t>One (1) 110 outlet access</a:t>
            </a:r>
          </a:p>
          <a:p>
            <a:pPr>
              <a:lnSpc>
                <a:spcPct val="110000"/>
              </a:lnSpc>
              <a:spcBef>
                <a:spcPts val="0"/>
              </a:spcBef>
            </a:pPr>
            <a:r>
              <a:rPr lang="en-US" sz="1000"/>
              <a:t>One (1) tabletop sign with logo</a:t>
            </a:r>
          </a:p>
          <a:p>
            <a:pPr marL="0" indent="0">
              <a:lnSpc>
                <a:spcPct val="110000"/>
              </a:lnSpc>
              <a:spcBef>
                <a:spcPts val="800"/>
              </a:spcBef>
              <a:buFont typeface="Arial" panose="020B0604020202020204" pitchFamily="34" charset="0"/>
              <a:buNone/>
            </a:pPr>
            <a:r>
              <a:rPr lang="en-US" sz="1000" b="1">
                <a:solidFill>
                  <a:schemeClr val="accent1"/>
                </a:solidFill>
                <a:latin typeface="+mj-lt"/>
              </a:rPr>
              <a:t>SWAG BAG </a:t>
            </a:r>
            <a:r>
              <a:rPr lang="en-US" sz="1000"/>
              <a:t>– </a:t>
            </a:r>
            <a:r>
              <a:rPr lang="en-US" sz="1000" i="1"/>
              <a:t>One (1) opportunity for the year</a:t>
            </a:r>
            <a:br>
              <a:rPr lang="en-US" sz="1000"/>
            </a:br>
            <a:r>
              <a:rPr lang="en-US" sz="1000"/>
              <a:t>Put your brand on the Swag Bag, an environmentally friendly reusable tote that will be filled with co-branded items and given to attendees, providing brand exposure to all who attend the event. As the sponsor of this hot item, you will receive these benefits:</a:t>
            </a:r>
          </a:p>
          <a:p>
            <a:pPr>
              <a:lnSpc>
                <a:spcPct val="110000"/>
              </a:lnSpc>
              <a:spcBef>
                <a:spcPts val="0"/>
              </a:spcBef>
            </a:pPr>
            <a:r>
              <a:rPr lang="en-US" sz="1000"/>
              <a:t>Logo on the Swag Bag</a:t>
            </a:r>
          </a:p>
          <a:p>
            <a:pPr marL="0" indent="0">
              <a:lnSpc>
                <a:spcPct val="110000"/>
              </a:lnSpc>
              <a:spcBef>
                <a:spcPts val="800"/>
              </a:spcBef>
              <a:buFont typeface="Arial" panose="020B0604020202020204" pitchFamily="34" charset="0"/>
              <a:buNone/>
            </a:pPr>
            <a:r>
              <a:rPr lang="en-US" sz="1000" b="1">
                <a:solidFill>
                  <a:schemeClr val="accent1"/>
                </a:solidFill>
                <a:latin typeface="+mj-lt"/>
              </a:rPr>
              <a:t>MEETING ROOM WI-FI </a:t>
            </a:r>
            <a:r>
              <a:rPr lang="en-US" sz="1000"/>
              <a:t>– </a:t>
            </a:r>
            <a:r>
              <a:rPr lang="en-US" sz="1000" i="1"/>
              <a:t>One (1) opportunity for the year</a:t>
            </a:r>
            <a:br>
              <a:rPr lang="en-US" sz="1000" i="1"/>
            </a:br>
            <a:r>
              <a:rPr lang="en-US" sz="1000"/>
              <a:t>Attendees carry an average of 2.5 electronic devices to stay connected. Sponsoring this key item, your benefits include:</a:t>
            </a:r>
          </a:p>
          <a:p>
            <a:pPr>
              <a:lnSpc>
                <a:spcPct val="110000"/>
              </a:lnSpc>
              <a:spcBef>
                <a:spcPts val="0"/>
              </a:spcBef>
            </a:pPr>
            <a:r>
              <a:rPr lang="en-US" sz="1000"/>
              <a:t>Logo recognition at the conference as Wi-Fi sponsor</a:t>
            </a:r>
          </a:p>
          <a:p>
            <a:pPr>
              <a:lnSpc>
                <a:spcPct val="110000"/>
              </a:lnSpc>
              <a:spcBef>
                <a:spcPts val="0"/>
              </a:spcBef>
            </a:pPr>
            <a:r>
              <a:rPr lang="en-US" sz="1000"/>
              <a:t>Your company name (or acronym) used as the login password</a:t>
            </a:r>
          </a:p>
          <a:p>
            <a:pPr>
              <a:lnSpc>
                <a:spcPct val="110000"/>
              </a:lnSpc>
              <a:spcBef>
                <a:spcPts val="0"/>
              </a:spcBef>
            </a:pPr>
            <a:r>
              <a:rPr lang="en-US" sz="1000"/>
              <a:t>When possible, a custom splash page will be provided</a:t>
            </a:r>
            <a:endParaRPr lang="en-US" sz="1000" b="1">
              <a:solidFill>
                <a:schemeClr val="accent1"/>
              </a:solidFill>
              <a:latin typeface="+mj-lt"/>
            </a:endParaRPr>
          </a:p>
          <a:p>
            <a:pPr marL="0" indent="0">
              <a:lnSpc>
                <a:spcPct val="110000"/>
              </a:lnSpc>
              <a:spcBef>
                <a:spcPts val="800"/>
              </a:spcBef>
              <a:buFont typeface="Arial" panose="020B0604020202020204" pitchFamily="34" charset="0"/>
              <a:buNone/>
            </a:pPr>
            <a:r>
              <a:rPr lang="en-US" sz="1000" b="1">
                <a:solidFill>
                  <a:schemeClr val="accent1"/>
                </a:solidFill>
                <a:latin typeface="+mj-lt"/>
              </a:rPr>
              <a:t>HOTEL ROOM KEYCARDS </a:t>
            </a:r>
            <a:r>
              <a:rPr lang="en-US" sz="1000"/>
              <a:t>– </a:t>
            </a:r>
            <a:r>
              <a:rPr lang="en-US" sz="1000" i="1"/>
              <a:t>One (1) opportunity for the year</a:t>
            </a:r>
            <a:br>
              <a:rPr lang="en-US" sz="1000" i="1"/>
            </a:br>
            <a:r>
              <a:rPr lang="en-US" sz="1000"/>
              <a:t>This opportunity reaches all conference attendees with your brand at their fingertips every time they go to their hotel room. Keys will be distributed to all registered attendees staying at the conference hotel.</a:t>
            </a:r>
          </a:p>
          <a:p>
            <a:pPr marL="0" indent="0">
              <a:lnSpc>
                <a:spcPct val="110000"/>
              </a:lnSpc>
              <a:spcBef>
                <a:spcPts val="800"/>
              </a:spcBef>
              <a:buFont typeface="Arial" panose="020B0604020202020204" pitchFamily="34" charset="0"/>
              <a:buNone/>
            </a:pPr>
            <a:r>
              <a:rPr lang="en-US" sz="1000" b="1">
                <a:solidFill>
                  <a:schemeClr val="accent1"/>
                </a:solidFill>
                <a:latin typeface="+mj-lt"/>
              </a:rPr>
              <a:t>CONFERENCE SIGNAGE </a:t>
            </a:r>
            <a:r>
              <a:rPr lang="en-US" sz="1000"/>
              <a:t>– </a:t>
            </a:r>
            <a:r>
              <a:rPr lang="en-US" sz="1000" i="1"/>
              <a:t>One (1) opportunity for the year</a:t>
            </a:r>
            <a:br>
              <a:rPr lang="en-US" sz="1000" i="1"/>
            </a:br>
            <a:r>
              <a:rPr lang="en-US" sz="1000"/>
              <a:t>Attendees check out the conference signage to know where to be at any given time during the conference. Your company logo will be on all general conference signage and displayed throughout the venue.</a:t>
            </a:r>
          </a:p>
          <a:p>
            <a:pPr marL="0" indent="0">
              <a:lnSpc>
                <a:spcPct val="110000"/>
              </a:lnSpc>
              <a:spcBef>
                <a:spcPts val="800"/>
              </a:spcBef>
              <a:buFont typeface="Arial" panose="020B0604020202020204" pitchFamily="34" charset="0"/>
              <a:buNone/>
            </a:pPr>
            <a:r>
              <a:rPr lang="en-US" sz="1000" b="1">
                <a:solidFill>
                  <a:schemeClr val="accent1"/>
                </a:solidFill>
                <a:latin typeface="+mj-lt"/>
              </a:rPr>
              <a:t>ITEMS FOR SWAG BAG </a:t>
            </a:r>
            <a:r>
              <a:rPr lang="en-US" sz="1000"/>
              <a:t>– </a:t>
            </a:r>
            <a:r>
              <a:rPr lang="en-US" sz="1000" i="1"/>
              <a:t>One (1) sponsor per item; some have multiple opportunities</a:t>
            </a:r>
            <a:br>
              <a:rPr lang="en-US" sz="1000"/>
            </a:br>
            <a:r>
              <a:rPr lang="en-US" sz="1000"/>
              <a:t>The Swag Bag will be provided to in-person attendees with cool swag and snacks. Production is included in the cost of the sponsorship. Based on your level of sponsorship, you may select one (1) of the following items for the swag bag:</a:t>
            </a:r>
          </a:p>
          <a:p>
            <a:pPr>
              <a:lnSpc>
                <a:spcPct val="110000"/>
              </a:lnSpc>
              <a:spcBef>
                <a:spcPts val="0"/>
              </a:spcBef>
            </a:pPr>
            <a:r>
              <a:rPr lang="en-US" sz="1000"/>
              <a:t>Journal</a:t>
            </a:r>
          </a:p>
          <a:p>
            <a:pPr>
              <a:lnSpc>
                <a:spcPct val="110000"/>
              </a:lnSpc>
              <a:spcBef>
                <a:spcPts val="0"/>
              </a:spcBef>
            </a:pPr>
            <a:r>
              <a:rPr lang="en-US" sz="1000"/>
              <a:t>Water Bottle</a:t>
            </a:r>
          </a:p>
          <a:p>
            <a:pPr>
              <a:lnSpc>
                <a:spcPct val="110000"/>
              </a:lnSpc>
              <a:spcBef>
                <a:spcPts val="0"/>
              </a:spcBef>
            </a:pPr>
            <a:r>
              <a:rPr lang="en-US" sz="1000"/>
              <a:t>Hand Sanitizer </a:t>
            </a:r>
          </a:p>
          <a:p>
            <a:pPr>
              <a:lnSpc>
                <a:spcPct val="110000"/>
              </a:lnSpc>
              <a:spcBef>
                <a:spcPts val="0"/>
              </a:spcBef>
            </a:pPr>
            <a:r>
              <a:rPr lang="en-US" sz="1000"/>
              <a:t>Snack Item, two (2) opportunities</a:t>
            </a:r>
          </a:p>
          <a:p>
            <a:pPr>
              <a:lnSpc>
                <a:spcPct val="110000"/>
              </a:lnSpc>
              <a:spcBef>
                <a:spcPts val="0"/>
              </a:spcBef>
            </a:pPr>
            <a:r>
              <a:rPr lang="en-US" sz="1000"/>
              <a:t>Scrambler/Mind Puzzle, two (2) opportunities</a:t>
            </a:r>
          </a:p>
          <a:p>
            <a:pPr>
              <a:lnSpc>
                <a:spcPct val="110000"/>
              </a:lnSpc>
              <a:spcBef>
                <a:spcPts val="0"/>
              </a:spcBef>
            </a:pPr>
            <a:r>
              <a:rPr lang="en-US" sz="1000"/>
              <a:t>3-in-1 Charging Cable</a:t>
            </a:r>
          </a:p>
          <a:p>
            <a:pPr marL="0" indent="0">
              <a:lnSpc>
                <a:spcPct val="110000"/>
              </a:lnSpc>
              <a:spcBef>
                <a:spcPts val="800"/>
              </a:spcBef>
              <a:buFont typeface="Arial" panose="020B0604020202020204" pitchFamily="34" charset="0"/>
              <a:buNone/>
            </a:pPr>
            <a:r>
              <a:rPr lang="en-US" sz="1000" b="1">
                <a:solidFill>
                  <a:schemeClr val="accent1"/>
                </a:solidFill>
                <a:latin typeface="+mj-lt"/>
              </a:rPr>
              <a:t>CHARGING STATION </a:t>
            </a:r>
            <a:r>
              <a:rPr lang="en-US" sz="1000"/>
              <a:t>– </a:t>
            </a:r>
            <a:r>
              <a:rPr lang="en-US" sz="1000" i="1"/>
              <a:t>One (1) opportunity for the year</a:t>
            </a:r>
            <a:br>
              <a:rPr lang="en-US" sz="1000" i="1"/>
            </a:br>
            <a:r>
              <a:rPr lang="en-US" sz="1000"/>
              <a:t>This co-branded opportunity allows you to put your brand on the charging station for each conference. </a:t>
            </a:r>
            <a:br>
              <a:rPr lang="en-US" sz="1000"/>
            </a:br>
            <a:r>
              <a:rPr lang="en-US" sz="1000" i="1"/>
              <a:t>Note: Sponsor provides the artwork.</a:t>
            </a:r>
          </a:p>
          <a:p>
            <a:pPr marL="0" indent="0">
              <a:lnSpc>
                <a:spcPct val="110000"/>
              </a:lnSpc>
              <a:spcBef>
                <a:spcPts val="800"/>
              </a:spcBef>
              <a:buFont typeface="Arial" panose="020B0604020202020204" pitchFamily="34" charset="0"/>
              <a:buNone/>
            </a:pPr>
            <a:r>
              <a:rPr lang="en-US" sz="1000" b="1">
                <a:solidFill>
                  <a:schemeClr val="accent1"/>
                </a:solidFill>
                <a:latin typeface="+mj-lt"/>
              </a:rPr>
              <a:t>COFFEE BREAKS </a:t>
            </a:r>
            <a:r>
              <a:rPr lang="en-US" sz="1000"/>
              <a:t>– </a:t>
            </a:r>
            <a:r>
              <a:rPr lang="en-US" sz="1000" i="1"/>
              <a:t>Two (2) opportunities per conference, one (1) per company</a:t>
            </a:r>
            <a:br>
              <a:rPr lang="en-US" sz="1000" i="1"/>
            </a:br>
            <a:r>
              <a:rPr lang="en-US" sz="1000"/>
              <a:t>Coffee and snack breaks are very popular amongst attendees as they move from one session to another. Napkins with your logo and signage will be provided for the breaks.</a:t>
            </a:r>
          </a:p>
          <a:p>
            <a:pPr marL="0" indent="0">
              <a:lnSpc>
                <a:spcPct val="110000"/>
              </a:lnSpc>
              <a:spcBef>
                <a:spcPts val="800"/>
              </a:spcBef>
              <a:buFont typeface="Arial" panose="020B0604020202020204" pitchFamily="34" charset="0"/>
              <a:buNone/>
            </a:pPr>
            <a:r>
              <a:rPr lang="en-US" sz="1000" b="1">
                <a:solidFill>
                  <a:schemeClr val="accent1"/>
                </a:solidFill>
                <a:latin typeface="+mj-lt"/>
              </a:rPr>
              <a:t>CONFERENCE APP </a:t>
            </a:r>
            <a:r>
              <a:rPr lang="en-US" sz="1000"/>
              <a:t>– </a:t>
            </a:r>
            <a:r>
              <a:rPr lang="en-US" sz="1000" i="1"/>
              <a:t>One (1) opportunity for the year</a:t>
            </a:r>
            <a:br>
              <a:rPr lang="en-US" sz="1000" i="1"/>
            </a:br>
            <a:r>
              <a:rPr lang="en-US" sz="1000"/>
              <a:t>The Conference App will provide the attendees with access to the schedule, speaker information, venue maps, exhibit hall information, who is attending, and other information on the event. The sponsor will receive two (2) push notifications during each conference as well as branding within the app.</a:t>
            </a:r>
          </a:p>
          <a:p>
            <a:pPr marL="0" indent="0">
              <a:lnSpc>
                <a:spcPct val="110000"/>
              </a:lnSpc>
              <a:spcBef>
                <a:spcPts val="800"/>
              </a:spcBef>
              <a:buNone/>
            </a:pPr>
            <a:r>
              <a:rPr lang="en-US" sz="1000" b="1">
                <a:solidFill>
                  <a:schemeClr val="accent1"/>
                </a:solidFill>
                <a:latin typeface="+mj-lt"/>
              </a:rPr>
              <a:t>CONFERENCE CHATBOT </a:t>
            </a:r>
            <a:r>
              <a:rPr lang="en-US" sz="1000"/>
              <a:t>– </a:t>
            </a:r>
            <a:r>
              <a:rPr lang="en-US" sz="1000" i="1"/>
              <a:t>One (1) opportunity for the year</a:t>
            </a:r>
            <a:br>
              <a:rPr lang="en-US" sz="1000" i="1"/>
            </a:br>
            <a:r>
              <a:rPr lang="en-US" sz="1000"/>
              <a:t>"Ask Abby," the APHSA Chatbot, will be used by conference attendees to inquire about important logistical information about the conference (e.g., hotel, registration rates, etc.) in advance, which puts your brand in front of prospective attendees well before they are registered.</a:t>
            </a:r>
          </a:p>
          <a:p>
            <a:pPr marL="0" indent="0">
              <a:lnSpc>
                <a:spcPct val="110000"/>
              </a:lnSpc>
              <a:spcBef>
                <a:spcPts val="800"/>
              </a:spcBef>
              <a:buFont typeface="Arial" panose="020B0604020202020204" pitchFamily="34" charset="0"/>
              <a:buNone/>
            </a:pPr>
            <a:endParaRPr lang="en-US" sz="1000"/>
          </a:p>
        </p:txBody>
      </p:sp>
    </p:spTree>
    <p:extLst>
      <p:ext uri="{BB962C8B-B14F-4D97-AF65-F5344CB8AC3E}">
        <p14:creationId xmlns:p14="http://schemas.microsoft.com/office/powerpoint/2010/main" val="4050882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AFA0-9974-68B4-11D6-1CFA928321BE}"/>
            </a:ext>
          </a:extLst>
        </p:cNvPr>
        <p:cNvGrpSpPr/>
        <p:nvPr/>
      </p:nvGrpSpPr>
      <p:grpSpPr>
        <a:xfrm>
          <a:off x="0" y="0"/>
          <a:ext cx="0" cy="0"/>
          <a:chOff x="0" y="0"/>
          <a:chExt cx="0" cy="0"/>
        </a:xfrm>
      </p:grpSpPr>
      <p:pic>
        <p:nvPicPr>
          <p:cNvPr id="4" name="Picture 3" descr="A hand holding a bag&#10;&#10;Description automatically generated">
            <a:extLst>
              <a:ext uri="{FF2B5EF4-FFF2-40B4-BE49-F238E27FC236}">
                <a16:creationId xmlns:a16="http://schemas.microsoft.com/office/drawing/2014/main" id="{1D85CBFD-838E-98E8-10CC-B5A009FF09B0}"/>
              </a:ext>
            </a:extLst>
          </p:cNvPr>
          <p:cNvPicPr>
            <a:picLocks noChangeAspect="1"/>
          </p:cNvPicPr>
          <p:nvPr/>
        </p:nvPicPr>
        <p:blipFill>
          <a:blip r:embed="rId3" cstate="print">
            <a:duotone>
              <a:prstClr val="black"/>
              <a:schemeClr val="accent4">
                <a:tint val="45000"/>
                <a:satMod val="400000"/>
              </a:schemeClr>
            </a:duotone>
            <a:alphaModFix amt="70000"/>
            <a:extLst>
              <a:ext uri="{28A0092B-C50C-407E-A947-70E740481C1C}">
                <a14:useLocalDpi xmlns:a14="http://schemas.microsoft.com/office/drawing/2010/main"/>
              </a:ext>
            </a:extLst>
          </a:blip>
          <a:stretch>
            <a:fillRect/>
          </a:stretch>
        </p:blipFill>
        <p:spPr>
          <a:xfrm>
            <a:off x="8661400" y="3600450"/>
            <a:ext cx="2692400" cy="2755900"/>
          </a:xfrm>
          <a:prstGeom prst="rect">
            <a:avLst/>
          </a:prstGeom>
        </p:spPr>
      </p:pic>
      <p:sp>
        <p:nvSpPr>
          <p:cNvPr id="5" name="Title 4">
            <a:extLst>
              <a:ext uri="{FF2B5EF4-FFF2-40B4-BE49-F238E27FC236}">
                <a16:creationId xmlns:a16="http://schemas.microsoft.com/office/drawing/2014/main" id="{DFF63FE9-2D05-ECF4-6915-D6F1C6F0FB62}"/>
              </a:ext>
            </a:extLst>
          </p:cNvPr>
          <p:cNvSpPr>
            <a:spLocks noGrp="1"/>
          </p:cNvSpPr>
          <p:nvPr>
            <p:ph type="title"/>
          </p:nvPr>
        </p:nvSpPr>
        <p:spPr>
          <a:xfrm>
            <a:off x="838200" y="365125"/>
            <a:ext cx="10515600" cy="919665"/>
          </a:xfrm>
        </p:spPr>
        <p:txBody>
          <a:bodyPr>
            <a:normAutofit/>
          </a:bodyPr>
          <a:lstStyle/>
          <a:p>
            <a:r>
              <a:rPr lang="en-US" err="1"/>
              <a:t>À</a:t>
            </a:r>
            <a:r>
              <a:rPr lang="en-US"/>
              <a:t> La Carte Sponsorship Opportunities</a:t>
            </a:r>
            <a:endParaRPr lang="en-US" sz="1200" b="0"/>
          </a:p>
        </p:txBody>
      </p:sp>
      <p:sp>
        <p:nvSpPr>
          <p:cNvPr id="6" name="Content Placeholder 5">
            <a:extLst>
              <a:ext uri="{FF2B5EF4-FFF2-40B4-BE49-F238E27FC236}">
                <a16:creationId xmlns:a16="http://schemas.microsoft.com/office/drawing/2014/main" id="{FCD3774C-647E-0268-68FF-B0CE1CE72090}"/>
              </a:ext>
            </a:extLst>
          </p:cNvPr>
          <p:cNvSpPr>
            <a:spLocks noGrp="1"/>
          </p:cNvSpPr>
          <p:nvPr>
            <p:ph idx="1"/>
          </p:nvPr>
        </p:nvSpPr>
        <p:spPr>
          <a:xfrm>
            <a:off x="838200" y="1377386"/>
            <a:ext cx="10515600" cy="375005"/>
          </a:xfrm>
        </p:spPr>
        <p:txBody>
          <a:bodyPr numCol="1" spcCol="182880">
            <a:noAutofit/>
          </a:bodyPr>
          <a:lstStyle/>
          <a:p>
            <a:pPr marL="0" indent="0">
              <a:lnSpc>
                <a:spcPct val="110000"/>
              </a:lnSpc>
              <a:spcBef>
                <a:spcPts val="800"/>
              </a:spcBef>
              <a:buNone/>
            </a:pPr>
            <a:r>
              <a:rPr lang="en-US" sz="1100" b="0"/>
              <a:t>Choose from the </a:t>
            </a:r>
            <a:r>
              <a:rPr lang="en-US" sz="1100" b="0" err="1"/>
              <a:t>à</a:t>
            </a:r>
            <a:r>
              <a:rPr lang="en-US" sz="1100" b="0"/>
              <a:t> la carte offerings to build a custom package to meet your marketing goals. These opportunities are in addition to the annual sponsorship fee.</a:t>
            </a:r>
            <a:endParaRPr lang="en-US" sz="1100"/>
          </a:p>
        </p:txBody>
      </p:sp>
      <p:sp>
        <p:nvSpPr>
          <p:cNvPr id="12" name="Slide Number Placeholder 11">
            <a:extLst>
              <a:ext uri="{FF2B5EF4-FFF2-40B4-BE49-F238E27FC236}">
                <a16:creationId xmlns:a16="http://schemas.microsoft.com/office/drawing/2014/main" id="{14898B07-A010-70EF-B2EF-FA01F04C0CD5}"/>
              </a:ext>
            </a:extLst>
          </p:cNvPr>
          <p:cNvSpPr>
            <a:spLocks noGrp="1"/>
          </p:cNvSpPr>
          <p:nvPr>
            <p:ph type="sldNum" sz="quarter" idx="12"/>
          </p:nvPr>
        </p:nvSpPr>
        <p:spPr/>
        <p:txBody>
          <a:bodyPr/>
          <a:lstStyle/>
          <a:p>
            <a:fld id="{FB09863B-B5D3-664B-B834-E0BC41DBAEA2}" type="slidenum">
              <a:rPr lang="en-US" smtClean="0"/>
              <a:t>12</a:t>
            </a:fld>
            <a:endParaRPr lang="en-US"/>
          </a:p>
        </p:txBody>
      </p:sp>
      <p:sp>
        <p:nvSpPr>
          <p:cNvPr id="2" name="Content Placeholder 5">
            <a:extLst>
              <a:ext uri="{FF2B5EF4-FFF2-40B4-BE49-F238E27FC236}">
                <a16:creationId xmlns:a16="http://schemas.microsoft.com/office/drawing/2014/main" id="{80E97676-4B13-487F-E236-CDAAFD1F7649}"/>
              </a:ext>
            </a:extLst>
          </p:cNvPr>
          <p:cNvSpPr txBox="1">
            <a:spLocks/>
          </p:cNvSpPr>
          <p:nvPr/>
        </p:nvSpPr>
        <p:spPr>
          <a:xfrm>
            <a:off x="838200" y="1752391"/>
            <a:ext cx="10515600" cy="4447371"/>
          </a:xfrm>
          <a:prstGeom prst="rect">
            <a:avLst/>
          </a:prstGeom>
        </p:spPr>
        <p:txBody>
          <a:bodyPr vert="horz" lIns="91440" tIns="45720" rIns="91440" bIns="45720" numCol="3"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800"/>
              </a:spcBef>
              <a:buFont typeface="Arial" panose="020B0604020202020204" pitchFamily="34" charset="0"/>
              <a:buNone/>
            </a:pPr>
            <a:r>
              <a:rPr lang="en-US" sz="900" b="1" dirty="0">
                <a:solidFill>
                  <a:schemeClr val="accent1"/>
                </a:solidFill>
                <a:latin typeface="+mj-lt"/>
              </a:rPr>
              <a:t>ENGAGEMENT OPPORTUNITY </a:t>
            </a:r>
            <a:r>
              <a:rPr lang="en-US" sz="900" dirty="0"/>
              <a:t>– </a:t>
            </a:r>
            <a:br>
              <a:rPr lang="en-US" sz="900" dirty="0"/>
            </a:br>
            <a:r>
              <a:rPr lang="en-US" sz="900" i="1" dirty="0"/>
              <a:t>One (1) opportunity per conference</a:t>
            </a:r>
            <a:br>
              <a:rPr lang="en-US" sz="900" i="1" dirty="0"/>
            </a:br>
            <a:r>
              <a:rPr lang="en-US" sz="900" b="1" i="1" dirty="0"/>
              <a:t>Investment: $14,550 per reception</a:t>
            </a:r>
            <a:br>
              <a:rPr lang="en-US" sz="900" dirty="0"/>
            </a:br>
            <a:r>
              <a:rPr lang="en-US" sz="900" dirty="0"/>
              <a:t>The Networking Receptions are premier social events at every conference. Sponsorship ensures exposure to all attendees at these networking events, and you will receive the following benefits:</a:t>
            </a:r>
          </a:p>
          <a:p>
            <a:pPr>
              <a:lnSpc>
                <a:spcPct val="110000"/>
              </a:lnSpc>
              <a:spcBef>
                <a:spcPts val="0"/>
              </a:spcBef>
            </a:pPr>
            <a:r>
              <a:rPr lang="en-US" sz="900" dirty="0"/>
              <a:t>“Sponsored by” signage placed at the event</a:t>
            </a:r>
          </a:p>
          <a:p>
            <a:pPr>
              <a:lnSpc>
                <a:spcPct val="110000"/>
              </a:lnSpc>
              <a:spcBef>
                <a:spcPts val="0"/>
              </a:spcBef>
            </a:pPr>
            <a:r>
              <a:rPr lang="en-US" sz="900" dirty="0"/>
              <a:t>Cocktail napkins with company logo</a:t>
            </a:r>
          </a:p>
          <a:p>
            <a:pPr>
              <a:lnSpc>
                <a:spcPct val="110000"/>
              </a:lnSpc>
              <a:spcBef>
                <a:spcPts val="0"/>
              </a:spcBef>
            </a:pPr>
            <a:r>
              <a:rPr lang="en-US" sz="900" dirty="0"/>
              <a:t>Additional branding is provided when possible</a:t>
            </a:r>
            <a:endParaRPr lang="en-US" sz="900" b="1" dirty="0">
              <a:solidFill>
                <a:schemeClr val="accent1"/>
              </a:solidFill>
              <a:latin typeface="+mj-lt"/>
            </a:endParaRPr>
          </a:p>
          <a:p>
            <a:pPr marL="0" indent="0">
              <a:lnSpc>
                <a:spcPct val="110000"/>
              </a:lnSpc>
              <a:spcBef>
                <a:spcPts val="800"/>
              </a:spcBef>
              <a:buNone/>
            </a:pPr>
            <a:r>
              <a:rPr lang="en-US" sz="900" b="1" dirty="0">
                <a:solidFill>
                  <a:schemeClr val="accent1"/>
                </a:solidFill>
                <a:latin typeface="+mj-lt"/>
              </a:rPr>
              <a:t>GENERAL SESSION </a:t>
            </a:r>
            <a:r>
              <a:rPr lang="en-US" sz="900" dirty="0"/>
              <a:t>– </a:t>
            </a:r>
            <a:br>
              <a:rPr lang="en-US" sz="900" dirty="0"/>
            </a:br>
            <a:r>
              <a:rPr lang="en-US" sz="900" i="1" dirty="0"/>
              <a:t>One (1) opportunity per conference</a:t>
            </a:r>
            <a:br>
              <a:rPr lang="en-US" sz="900" i="1" dirty="0"/>
            </a:br>
            <a:r>
              <a:rPr lang="en-US" sz="900" b="1" i="1" dirty="0"/>
              <a:t>Investment: $13,750 per conference</a:t>
            </a:r>
            <a:br>
              <a:rPr lang="en-US" sz="900" dirty="0"/>
            </a:br>
            <a:r>
              <a:rPr lang="en-US" sz="900" dirty="0"/>
              <a:t>Keynote speakers set the tone or bring it all to a close for conference attendees. Underwriting the keynote speaker provides you with an opportunity to invest in the development of our members and attendees. You will also enjoy these additional benefits:</a:t>
            </a:r>
          </a:p>
          <a:p>
            <a:pPr>
              <a:lnSpc>
                <a:spcPct val="110000"/>
              </a:lnSpc>
              <a:spcBef>
                <a:spcPts val="0"/>
              </a:spcBef>
            </a:pPr>
            <a:r>
              <a:rPr lang="en-US" sz="900" dirty="0"/>
              <a:t>“Underwritten by” signage placed at the session</a:t>
            </a:r>
          </a:p>
          <a:p>
            <a:pPr>
              <a:lnSpc>
                <a:spcPct val="110000"/>
              </a:lnSpc>
              <a:spcBef>
                <a:spcPts val="0"/>
              </a:spcBef>
            </a:pPr>
            <a:r>
              <a:rPr lang="en-US" sz="900" dirty="0"/>
              <a:t>Opportunity to introduce the keynote speaker and provide a two-minute highlight of your organization</a:t>
            </a:r>
          </a:p>
          <a:p>
            <a:pPr>
              <a:lnSpc>
                <a:spcPct val="110000"/>
              </a:lnSpc>
              <a:spcBef>
                <a:spcPts val="0"/>
              </a:spcBef>
            </a:pPr>
            <a:r>
              <a:rPr lang="en-US" sz="900" dirty="0"/>
              <a:t>Opportunity for a personal meet and greet for you and up to 25 invited guests </a:t>
            </a:r>
          </a:p>
          <a:p>
            <a:pPr marL="0" indent="0">
              <a:lnSpc>
                <a:spcPct val="110000"/>
              </a:lnSpc>
              <a:spcBef>
                <a:spcPts val="800"/>
              </a:spcBef>
              <a:buFont typeface="Arial" panose="020B0604020202020204" pitchFamily="34" charset="0"/>
              <a:buNone/>
            </a:pPr>
            <a:r>
              <a:rPr lang="en-US" sz="900" b="1" dirty="0">
                <a:solidFill>
                  <a:schemeClr val="accent1"/>
                </a:solidFill>
                <a:latin typeface="+mj-lt"/>
              </a:rPr>
              <a:t>CONTINENTAL BREAKFASTS </a:t>
            </a:r>
            <a:r>
              <a:rPr lang="en-US" sz="900" dirty="0"/>
              <a:t>– </a:t>
            </a:r>
            <a:br>
              <a:rPr lang="en-US" sz="900" dirty="0"/>
            </a:br>
            <a:r>
              <a:rPr lang="en-US" sz="900" i="1" dirty="0"/>
              <a:t>One (1) opportunity per conference</a:t>
            </a:r>
            <a:br>
              <a:rPr lang="en-US" sz="900" i="1" dirty="0"/>
            </a:br>
            <a:r>
              <a:rPr lang="en-US" sz="900" b="1" i="1" dirty="0"/>
              <a:t>Investment: $12,250 per conference</a:t>
            </a:r>
            <a:br>
              <a:rPr lang="en-US" sz="900" i="1" dirty="0"/>
            </a:br>
            <a:r>
              <a:rPr lang="en-US" sz="900" dirty="0"/>
              <a:t>Kick-start the day! Breakfast is a great way to jump-start the day and open ongoing conversations with conference attendees. As a breakfast sponsor, your company will meet, greet, and network with attendees while receiving the following additional benefits:</a:t>
            </a:r>
          </a:p>
          <a:p>
            <a:pPr>
              <a:lnSpc>
                <a:spcPct val="110000"/>
              </a:lnSpc>
              <a:spcBef>
                <a:spcPts val="0"/>
              </a:spcBef>
            </a:pPr>
            <a:r>
              <a:rPr lang="en-US" sz="900" dirty="0"/>
              <a:t>Logo recognition at each breakfast with appropriate signage near the serving area</a:t>
            </a:r>
          </a:p>
          <a:p>
            <a:pPr>
              <a:lnSpc>
                <a:spcPct val="110000"/>
              </a:lnSpc>
              <a:spcBef>
                <a:spcPts val="0"/>
              </a:spcBef>
            </a:pPr>
            <a:r>
              <a:rPr lang="en-US" sz="900" dirty="0"/>
              <a:t>Logo cocktail napkins placed at the continental breakfast</a:t>
            </a:r>
          </a:p>
          <a:p>
            <a:pPr marL="0" indent="0">
              <a:lnSpc>
                <a:spcPct val="110000"/>
              </a:lnSpc>
              <a:spcBef>
                <a:spcPts val="800"/>
              </a:spcBef>
              <a:buNone/>
            </a:pPr>
            <a:r>
              <a:rPr lang="en-US" sz="900" b="1" dirty="0">
                <a:solidFill>
                  <a:schemeClr val="accent1"/>
                </a:solidFill>
                <a:latin typeface="+mj-lt"/>
              </a:rPr>
              <a:t>HEADSHOT LOUNGE </a:t>
            </a:r>
            <a:r>
              <a:rPr lang="en-US" sz="900" dirty="0"/>
              <a:t>– </a:t>
            </a:r>
            <a:br>
              <a:rPr lang="en-US" sz="900" dirty="0"/>
            </a:br>
            <a:r>
              <a:rPr lang="en-US" sz="900" i="1" dirty="0"/>
              <a:t>Up to four (4) opportunities for the year</a:t>
            </a:r>
          </a:p>
          <a:p>
            <a:pPr marL="0" indent="0">
              <a:lnSpc>
                <a:spcPct val="110000"/>
              </a:lnSpc>
              <a:spcBef>
                <a:spcPts val="0"/>
              </a:spcBef>
              <a:buNone/>
            </a:pPr>
            <a:r>
              <a:rPr lang="en-US" sz="900" b="1" i="1" dirty="0"/>
              <a:t>$8,000 per conference</a:t>
            </a:r>
          </a:p>
          <a:p>
            <a:pPr marL="0" indent="0">
              <a:lnSpc>
                <a:spcPct val="110000"/>
              </a:lnSpc>
              <a:spcBef>
                <a:spcPts val="0"/>
              </a:spcBef>
              <a:spcAft>
                <a:spcPts val="100"/>
              </a:spcAft>
              <a:buNone/>
            </a:pPr>
            <a:r>
              <a:rPr lang="en-US" sz="900" b="1" i="1" dirty="0"/>
              <a:t>Interested in buying out this opportunity for 2025? </a:t>
            </a:r>
            <a:br>
              <a:rPr lang="en-US" sz="900" b="1" i="1" dirty="0"/>
            </a:br>
            <a:r>
              <a:rPr lang="en-US" sz="900" b="1" i="1" dirty="0"/>
              <a:t>Contact Sales at </a:t>
            </a:r>
            <a:r>
              <a:rPr lang="en-US" sz="900" b="1" i="1" dirty="0">
                <a:hlinkClick r:id="rId4">
                  <a:extLst>
                    <a:ext uri="{A12FA001-AC4F-418D-AE19-62706E023703}">
                      <ahyp:hlinkClr xmlns:ahyp="http://schemas.microsoft.com/office/drawing/2018/hyperlinkcolor" val="tx"/>
                    </a:ext>
                  </a:extLst>
                </a:hlinkClick>
              </a:rPr>
              <a:t>anogueira@aphsa.org</a:t>
            </a:r>
            <a:endParaRPr lang="en-US" sz="900" b="1" i="1" dirty="0"/>
          </a:p>
          <a:p>
            <a:pPr marL="0" indent="0">
              <a:lnSpc>
                <a:spcPct val="110000"/>
              </a:lnSpc>
              <a:spcBef>
                <a:spcPts val="0"/>
              </a:spcBef>
              <a:buNone/>
            </a:pPr>
            <a:r>
              <a:rPr lang="en-US" sz="900" dirty="0"/>
              <a:t>Polish your professional image! We offer a professional photography studio where you can get your headshot updated and show the best possible you. You can immediately upload and send your photos to yourself via email, text, or social media. </a:t>
            </a:r>
            <a:r>
              <a:rPr lang="en-US" sz="900" i="1" dirty="0"/>
              <a:t>Available at National Human Services Summit Only. If a sponsor is acquired for EMWB and/or NSDTA, a headshot lounge will be provided.</a:t>
            </a:r>
          </a:p>
          <a:p>
            <a:pPr marL="0" indent="0">
              <a:lnSpc>
                <a:spcPct val="110000"/>
              </a:lnSpc>
              <a:spcBef>
                <a:spcPts val="800"/>
              </a:spcBef>
              <a:buNone/>
            </a:pPr>
            <a:r>
              <a:rPr lang="en-US" sz="900" b="1" dirty="0">
                <a:solidFill>
                  <a:schemeClr val="accent1"/>
                </a:solidFill>
                <a:latin typeface="+mj-lt"/>
              </a:rPr>
              <a:t>MEDITATION/QUIET ROOM SPONSORSHIP </a:t>
            </a:r>
            <a:r>
              <a:rPr lang="en-US" sz="900" dirty="0"/>
              <a:t>– </a:t>
            </a:r>
            <a:endParaRPr lang="en-US" sz="900" i="1" dirty="0"/>
          </a:p>
          <a:p>
            <a:pPr marL="0" indent="0">
              <a:lnSpc>
                <a:spcPct val="110000"/>
              </a:lnSpc>
              <a:spcBef>
                <a:spcPts val="0"/>
              </a:spcBef>
              <a:buNone/>
            </a:pPr>
            <a:r>
              <a:rPr lang="en-US" sz="900" b="1" i="1" dirty="0"/>
              <a:t>Investment: $10,000 per conference</a:t>
            </a:r>
            <a:br>
              <a:rPr lang="en-US" sz="900" i="1" dirty="0"/>
            </a:br>
            <a:r>
              <a:rPr lang="en-US" sz="900" dirty="0"/>
              <a:t>Sponsor our serene meditation/quiet room and offer individuals a peaceful sanctuary to relax, unwind, and find inner peace. This dedicated space will provide a tranquil escape from the fast-paced world and promote mental and emotional well-being. Join us in supporting this initiative, fostering a harmonious environment for individuals to rejuvenate their minds and improve their overall wellness.</a:t>
            </a:r>
            <a:endParaRPr lang="en-US" sz="900" i="1" dirty="0"/>
          </a:p>
          <a:p>
            <a:pPr marL="0" indent="0">
              <a:lnSpc>
                <a:spcPct val="110000"/>
              </a:lnSpc>
              <a:spcBef>
                <a:spcPts val="800"/>
              </a:spcBef>
              <a:buNone/>
            </a:pPr>
            <a:br>
              <a:rPr lang="en-US" sz="900" b="1" dirty="0">
                <a:solidFill>
                  <a:schemeClr val="accent1"/>
                </a:solidFill>
                <a:latin typeface="+mj-lt"/>
              </a:rPr>
            </a:br>
            <a:r>
              <a:rPr lang="en-US" sz="900" b="1" dirty="0">
                <a:solidFill>
                  <a:schemeClr val="accent1"/>
                </a:solidFill>
                <a:latin typeface="+mj-lt"/>
              </a:rPr>
              <a:t>WELLNESS CHALLENGE </a:t>
            </a:r>
            <a:r>
              <a:rPr lang="en-US" sz="900" dirty="0"/>
              <a:t>– </a:t>
            </a:r>
            <a:endParaRPr lang="en-US" sz="900" b="1" dirty="0">
              <a:solidFill>
                <a:schemeClr val="accent1"/>
              </a:solidFill>
              <a:latin typeface="+mj-lt"/>
            </a:endParaRPr>
          </a:p>
          <a:p>
            <a:pPr marL="0" indent="0">
              <a:lnSpc>
                <a:spcPct val="110000"/>
              </a:lnSpc>
              <a:spcBef>
                <a:spcPts val="0"/>
              </a:spcBef>
              <a:buNone/>
            </a:pPr>
            <a:r>
              <a:rPr lang="en-US" sz="900" b="1" i="1" dirty="0"/>
              <a:t>Investment: $18,000 buyout only</a:t>
            </a:r>
            <a:br>
              <a:rPr lang="en-US" sz="900" i="1" dirty="0"/>
            </a:br>
            <a:r>
              <a:rPr lang="en-US" sz="900" dirty="0"/>
              <a:t>Conference attendees are constantly on the move, making this the perfect opportunity for your brand to stand out! Sponsor our Wellness Challenge and connect with participants as they track their activity. We will tailor the challenge to align with your marketing objectives. Your company will be featured in push notifications, encouraging attendees to join the challenge, and branded signage will be displayed throughout the event. A leaderboard highlighting the top 25 walkers will also showcase your logo. This sponsorship is a dynamic way to increase brand exposure while supporting active attendees.</a:t>
            </a:r>
          </a:p>
          <a:p>
            <a:pPr marL="0" indent="0">
              <a:lnSpc>
                <a:spcPct val="110000"/>
              </a:lnSpc>
              <a:spcBef>
                <a:spcPts val="800"/>
              </a:spcBef>
              <a:buNone/>
            </a:pPr>
            <a:r>
              <a:rPr lang="en-US" sz="900" b="1" dirty="0">
                <a:solidFill>
                  <a:schemeClr val="accent1"/>
                </a:solidFill>
                <a:latin typeface="+mj-lt"/>
              </a:rPr>
              <a:t>MASSAGE RETREAT </a:t>
            </a:r>
            <a:r>
              <a:rPr lang="en-US" sz="900" dirty="0"/>
              <a:t>– </a:t>
            </a:r>
            <a:endParaRPr lang="en-US" sz="900" b="1" dirty="0">
              <a:solidFill>
                <a:schemeClr val="accent1"/>
              </a:solidFill>
              <a:latin typeface="+mj-lt"/>
            </a:endParaRPr>
          </a:p>
          <a:p>
            <a:pPr marL="0" indent="0">
              <a:lnSpc>
                <a:spcPct val="110000"/>
              </a:lnSpc>
              <a:spcBef>
                <a:spcPts val="0"/>
              </a:spcBef>
              <a:buNone/>
            </a:pPr>
            <a:r>
              <a:rPr lang="en-US" sz="900" i="1" dirty="0"/>
              <a:t>Up to Four Opportunities for the year</a:t>
            </a:r>
          </a:p>
          <a:p>
            <a:pPr marL="0" indent="0">
              <a:lnSpc>
                <a:spcPct val="110000"/>
              </a:lnSpc>
              <a:spcBef>
                <a:spcPts val="0"/>
              </a:spcBef>
              <a:buNone/>
            </a:pPr>
            <a:r>
              <a:rPr lang="en-US" sz="900" b="1" i="1" dirty="0"/>
              <a:t>$8,000 per conference</a:t>
            </a:r>
          </a:p>
          <a:p>
            <a:pPr marL="0" indent="0">
              <a:lnSpc>
                <a:spcPct val="110000"/>
              </a:lnSpc>
              <a:spcBef>
                <a:spcPts val="0"/>
              </a:spcBef>
              <a:spcAft>
                <a:spcPts val="100"/>
              </a:spcAft>
              <a:buNone/>
            </a:pPr>
            <a:r>
              <a:rPr lang="en-US" sz="900" b="1" i="1" dirty="0"/>
              <a:t>Interested in buying out this opportunity for 2025? </a:t>
            </a:r>
            <a:br>
              <a:rPr lang="en-US" sz="900" b="1" i="1" dirty="0"/>
            </a:br>
            <a:r>
              <a:rPr lang="en-US" sz="900" b="1" i="1" dirty="0"/>
              <a:t>Contact Sales at </a:t>
            </a:r>
            <a:r>
              <a:rPr lang="en-US" sz="900" b="1" i="1" dirty="0">
                <a:hlinkClick r:id="rId4">
                  <a:extLst>
                    <a:ext uri="{A12FA001-AC4F-418D-AE19-62706E023703}">
                      <ahyp:hlinkClr xmlns:ahyp="http://schemas.microsoft.com/office/drawing/2018/hyperlinkcolor" val="tx"/>
                    </a:ext>
                  </a:extLst>
                </a:hlinkClick>
              </a:rPr>
              <a:t>anogueira@aphsa.org</a:t>
            </a:r>
            <a:endParaRPr lang="en-US" sz="900" b="1" i="1" dirty="0"/>
          </a:p>
          <a:p>
            <a:pPr marL="0" indent="0">
              <a:lnSpc>
                <a:spcPct val="110000"/>
              </a:lnSpc>
              <a:spcBef>
                <a:spcPts val="0"/>
              </a:spcBef>
              <a:buNone/>
            </a:pPr>
            <a:r>
              <a:rPr lang="en-US" sz="900" dirty="0"/>
              <a:t>Create a serene, spa-like experience with our Massage Retreat sponsorship. Enjoy electronic foot massage stations, complimentary device charging, soothing aromatherapy, relaxing spa music, and more—designed to help attendees unwind and recharge during the conference. As a sponsor, you'll receive prominent signage to showcase your brand in this calming environment. Additionally, you have the exclusive opportunity to provide branded shirts for the massage therapists, ensuring your company is visible to attendees as they relax and enjoy the retreat.</a:t>
            </a:r>
          </a:p>
        </p:txBody>
      </p:sp>
    </p:spTree>
    <p:extLst>
      <p:ext uri="{BB962C8B-B14F-4D97-AF65-F5344CB8AC3E}">
        <p14:creationId xmlns:p14="http://schemas.microsoft.com/office/powerpoint/2010/main" val="1384337257"/>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933ABA-1C55-BDCD-1FAC-0C449185C9A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FD8F52-54CC-527A-5386-D397A3781591}"/>
              </a:ext>
            </a:extLst>
          </p:cNvPr>
          <p:cNvGraphicFramePr>
            <a:graphicFrameLocks noGrp="1"/>
          </p:cNvGraphicFramePr>
          <p:nvPr>
            <p:extLst>
              <p:ext uri="{D42A27DB-BD31-4B8C-83A1-F6EECF244321}">
                <p14:modId xmlns:p14="http://schemas.microsoft.com/office/powerpoint/2010/main" val="122152100"/>
              </p:ext>
            </p:extLst>
          </p:nvPr>
        </p:nvGraphicFramePr>
        <p:xfrm>
          <a:off x="940676" y="2576212"/>
          <a:ext cx="10310649" cy="2004922"/>
        </p:xfrm>
        <a:graphic>
          <a:graphicData uri="http://schemas.openxmlformats.org/drawingml/2006/table">
            <a:tbl>
              <a:tblPr firstRow="1" bandRow="1">
                <a:tableStyleId>{D27102A9-8310-4765-A935-A1911B00CA55}</a:tableStyleId>
              </a:tblPr>
              <a:tblGrid>
                <a:gridCol w="3769348">
                  <a:extLst>
                    <a:ext uri="{9D8B030D-6E8A-4147-A177-3AD203B41FA5}">
                      <a16:colId xmlns:a16="http://schemas.microsoft.com/office/drawing/2014/main" val="1042582875"/>
                    </a:ext>
                  </a:extLst>
                </a:gridCol>
                <a:gridCol w="1647645">
                  <a:extLst>
                    <a:ext uri="{9D8B030D-6E8A-4147-A177-3AD203B41FA5}">
                      <a16:colId xmlns:a16="http://schemas.microsoft.com/office/drawing/2014/main" val="3566502206"/>
                    </a:ext>
                  </a:extLst>
                </a:gridCol>
                <a:gridCol w="1647644">
                  <a:extLst>
                    <a:ext uri="{9D8B030D-6E8A-4147-A177-3AD203B41FA5}">
                      <a16:colId xmlns:a16="http://schemas.microsoft.com/office/drawing/2014/main" val="2450384922"/>
                    </a:ext>
                  </a:extLst>
                </a:gridCol>
                <a:gridCol w="1596200">
                  <a:extLst>
                    <a:ext uri="{9D8B030D-6E8A-4147-A177-3AD203B41FA5}">
                      <a16:colId xmlns:a16="http://schemas.microsoft.com/office/drawing/2014/main" val="1862592528"/>
                    </a:ext>
                  </a:extLst>
                </a:gridCol>
                <a:gridCol w="1649812">
                  <a:extLst>
                    <a:ext uri="{9D8B030D-6E8A-4147-A177-3AD203B41FA5}">
                      <a16:colId xmlns:a16="http://schemas.microsoft.com/office/drawing/2014/main" val="1033655731"/>
                    </a:ext>
                  </a:extLst>
                </a:gridCol>
              </a:tblGrid>
              <a:tr h="575410">
                <a:tc>
                  <a:txBody>
                    <a:bodyPr/>
                    <a:lstStyle/>
                    <a:p>
                      <a:pPr algn="l">
                        <a:lnSpc>
                          <a:spcPct val="100000"/>
                        </a:lnSpc>
                      </a:pPr>
                      <a:r>
                        <a:rPr lang="en-US" sz="1400" b="1">
                          <a:solidFill>
                            <a:schemeClr val="tx1"/>
                          </a:solidFill>
                        </a:rPr>
                        <a:t>Benefits</a:t>
                      </a:r>
                    </a:p>
                  </a:txBody>
                  <a:tcPr marL="73152" marR="56775" marT="5678" marB="54864"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$6,750</a:t>
                      </a:r>
                    </a:p>
                  </a:txBody>
                  <a:tcPr marL="73152" marR="56775" marT="5678" marB="54864" anchor="b"/>
                </a:tc>
                <a:tc>
                  <a:txBody>
                    <a:bodyPr/>
                    <a:lstStyle/>
                    <a:p>
                      <a:pPr algn="l">
                        <a:lnSpc>
                          <a:spcPct val="100000"/>
                        </a:lnSpc>
                      </a:pPr>
                      <a:r>
                        <a:rPr lang="en-US" sz="1400">
                          <a:solidFill>
                            <a:schemeClr val="tx1"/>
                          </a:solidFill>
                        </a:rPr>
                        <a:t>$4,750</a:t>
                      </a:r>
                    </a:p>
                  </a:txBody>
                  <a:tcPr marL="182880" marR="27432" marT="5678" marB="54864" anchor="b"/>
                </a:tc>
                <a:tc>
                  <a:txBody>
                    <a:bodyPr/>
                    <a:lstStyle/>
                    <a:p>
                      <a:pPr algn="l">
                        <a:lnSpc>
                          <a:spcPct val="100000"/>
                        </a:lnSpc>
                      </a:pPr>
                      <a:r>
                        <a:rPr lang="en-US" sz="1400">
                          <a:solidFill>
                            <a:schemeClr val="tx1"/>
                          </a:solidFill>
                        </a:rPr>
                        <a:t>$3,500</a:t>
                      </a:r>
                    </a:p>
                  </a:txBody>
                  <a:tcPr marL="182880" marR="27432" marT="5678" marB="54864" anchor="b"/>
                </a:tc>
                <a:tc>
                  <a:txBody>
                    <a:bodyPr/>
                    <a:lstStyle/>
                    <a:p>
                      <a:pPr algn="l">
                        <a:lnSpc>
                          <a:spcPct val="100000"/>
                        </a:lnSpc>
                      </a:pPr>
                      <a:r>
                        <a:rPr lang="en-US" sz="1400">
                          <a:solidFill>
                            <a:schemeClr val="tx1"/>
                          </a:solidFill>
                        </a:rPr>
                        <a:t>$1,850</a:t>
                      </a:r>
                    </a:p>
                  </a:txBody>
                  <a:tcPr marL="182880" marR="27432" marT="5678" marB="54864" anchor="b"/>
                </a:tc>
                <a:extLst>
                  <a:ext uri="{0D108BD9-81ED-4DB2-BD59-A6C34878D82A}">
                    <a16:rowId xmlns:a16="http://schemas.microsoft.com/office/drawing/2014/main" val="1312956537"/>
                  </a:ext>
                </a:extLst>
              </a:tr>
              <a:tr h="0">
                <a:tc>
                  <a:txBody>
                    <a:bodyPr/>
                    <a:lstStyle/>
                    <a:p>
                      <a:pPr algn="l">
                        <a:lnSpc>
                          <a:spcPct val="100000"/>
                        </a:lnSpc>
                      </a:pPr>
                      <a:r>
                        <a:rPr lang="en-US" sz="1100">
                          <a:solidFill>
                            <a:schemeClr val="tx1"/>
                          </a:solidFill>
                        </a:rPr>
                        <a:t>Complimentary Full Conference Registration</a:t>
                      </a:r>
                      <a:endParaRPr lang="en-US" sz="1100" i="1" baseline="30000">
                        <a:solidFill>
                          <a:schemeClr val="tx1"/>
                        </a:solidFill>
                      </a:endParaRPr>
                    </a:p>
                  </a:txBody>
                  <a:tcPr marL="73152" marR="27432" marT="9144" marB="9144" anchor="ctr"/>
                </a:tc>
                <a:tc>
                  <a:txBody>
                    <a:bodyPr/>
                    <a:lstStyle/>
                    <a:p>
                      <a:pPr marL="0" algn="l" defTabSz="914400" rtl="0" eaLnBrk="1" latinLnBrk="0" hangingPunct="1">
                        <a:lnSpc>
                          <a:spcPct val="100000"/>
                        </a:lnSpc>
                      </a:pPr>
                      <a:r>
                        <a:rPr lang="en-US" sz="1100" kern="1200">
                          <a:solidFill>
                            <a:schemeClr val="tx1"/>
                          </a:solidFill>
                          <a:latin typeface="+mn-lt"/>
                          <a:ea typeface="+mn-ea"/>
                          <a:cs typeface="+mn-cs"/>
                        </a:rPr>
                        <a:t>4</a:t>
                      </a:r>
                    </a:p>
                  </a:txBody>
                  <a:tcPr marL="73152" marR="27432" marT="9144" marB="9144" anchor="ctr"/>
                </a:tc>
                <a:tc>
                  <a:txBody>
                    <a:bodyPr/>
                    <a:lstStyle/>
                    <a:p>
                      <a:pPr algn="l">
                        <a:lnSpc>
                          <a:spcPct val="100000"/>
                        </a:lnSpc>
                      </a:pPr>
                      <a:r>
                        <a:rPr lang="en-US" sz="1100">
                          <a:solidFill>
                            <a:schemeClr val="tx1"/>
                          </a:solidFill>
                        </a:rPr>
                        <a:t>3</a:t>
                      </a:r>
                    </a:p>
                  </a:txBody>
                  <a:tcPr marL="182880" marR="27432" marT="9144" marB="9144" anchor="ctr"/>
                </a:tc>
                <a:tc>
                  <a:txBody>
                    <a:bodyPr/>
                    <a:lstStyle/>
                    <a:p>
                      <a:pPr algn="l">
                        <a:lnSpc>
                          <a:spcPct val="100000"/>
                        </a:lnSpc>
                      </a:pPr>
                      <a:r>
                        <a:rPr lang="en-US" sz="1100">
                          <a:solidFill>
                            <a:schemeClr val="tx1"/>
                          </a:solidFill>
                        </a:rPr>
                        <a:t>2</a:t>
                      </a:r>
                    </a:p>
                  </a:txBody>
                  <a:tcPr marL="182880" marR="27432" marT="9144" marB="9144" anchor="ctr"/>
                </a:tc>
                <a:tc>
                  <a:txBody>
                    <a:bodyPr/>
                    <a:lstStyle/>
                    <a:p>
                      <a:pPr marL="0" algn="l" defTabSz="914400" rtl="0" eaLnBrk="1" latinLnBrk="0" hangingPunct="1">
                        <a:lnSpc>
                          <a:spcPct val="100000"/>
                        </a:lnSpc>
                      </a:pPr>
                      <a:r>
                        <a:rPr lang="en-US" sz="1100" kern="1200">
                          <a:solidFill>
                            <a:schemeClr val="tx1"/>
                          </a:solidFill>
                        </a:rPr>
                        <a:t>1</a:t>
                      </a:r>
                      <a:endParaRPr lang="en-US" sz="1100" kern="1200">
                        <a:solidFill>
                          <a:schemeClr val="tx1"/>
                        </a:solidFill>
                        <a:latin typeface="+mn-lt"/>
                        <a:ea typeface="+mn-ea"/>
                        <a:cs typeface="+mn-cs"/>
                      </a:endParaRPr>
                    </a:p>
                  </a:txBody>
                  <a:tcPr marL="182880" marR="27432" marT="9144" marB="9144" anchor="ctr"/>
                </a:tc>
                <a:extLst>
                  <a:ext uri="{0D108BD9-81ED-4DB2-BD59-A6C34878D82A}">
                    <a16:rowId xmlns:a16="http://schemas.microsoft.com/office/drawing/2014/main" val="1792179188"/>
                  </a:ext>
                </a:extLst>
              </a:tr>
              <a:tr h="0">
                <a:tc>
                  <a:txBody>
                    <a:bodyPr/>
                    <a:lstStyle/>
                    <a:p>
                      <a:pPr algn="l">
                        <a:lnSpc>
                          <a:spcPct val="100000"/>
                        </a:lnSpc>
                      </a:pPr>
                      <a:r>
                        <a:rPr lang="en-US" sz="1100">
                          <a:solidFill>
                            <a:schemeClr val="tx1"/>
                          </a:solidFill>
                        </a:rPr>
                        <a:t>Discount Conference Registration for Additional Personnel</a:t>
                      </a:r>
                      <a:endParaRPr lang="en-US" sz="1100" i="1">
                        <a:solidFill>
                          <a:schemeClr val="tx1"/>
                        </a:solidFill>
                      </a:endParaRPr>
                    </a:p>
                  </a:txBody>
                  <a:tcPr marL="73152" marR="27432" marT="9144" marB="9144" anchor="ctr"/>
                </a:tc>
                <a:tc>
                  <a:txBody>
                    <a:bodyPr/>
                    <a:lstStyle/>
                    <a:p>
                      <a:pPr algn="l">
                        <a:lnSpc>
                          <a:spcPct val="100000"/>
                        </a:lnSpc>
                      </a:pPr>
                      <a:r>
                        <a:rPr lang="en-US" sz="1100" i="0">
                          <a:solidFill>
                            <a:schemeClr val="tx1"/>
                          </a:solidFill>
                        </a:rPr>
                        <a:t>Included</a:t>
                      </a:r>
                    </a:p>
                  </a:txBody>
                  <a:tcPr marL="73152" marR="27432" marT="9144" marB="9144" anchor="ctr"/>
                </a:tc>
                <a:tc>
                  <a:txBody>
                    <a:bodyPr/>
                    <a:lstStyle/>
                    <a:p>
                      <a:pPr algn="l">
                        <a:lnSpc>
                          <a:spcPct val="100000"/>
                        </a:lnSpc>
                      </a:pPr>
                      <a:r>
                        <a:rPr lang="en-US" sz="1100">
                          <a:solidFill>
                            <a:schemeClr val="tx1"/>
                          </a:solidFill>
                        </a:rPr>
                        <a:t>Included</a:t>
                      </a:r>
                    </a:p>
                  </a:txBody>
                  <a:tcPr marL="182880" marR="27432" marT="9144" marB="9144" anchor="ctr"/>
                </a:tc>
                <a:tc>
                  <a:txBody>
                    <a:bodyPr/>
                    <a:lstStyle/>
                    <a:p>
                      <a:pPr algn="l">
                        <a:lnSpc>
                          <a:spcPct val="100000"/>
                        </a:lnSpc>
                      </a:pPr>
                      <a:r>
                        <a:rPr lang="en-US" sz="1100">
                          <a:solidFill>
                            <a:schemeClr val="tx1"/>
                          </a:solidFill>
                        </a:rPr>
                        <a:t>Included</a:t>
                      </a:r>
                    </a:p>
                  </a:txBody>
                  <a:tcPr marL="182880" marR="27432" marT="9144" marB="9144" anchor="ctr"/>
                </a:tc>
                <a:tc>
                  <a:txBody>
                    <a:bodyPr/>
                    <a:lstStyle/>
                    <a:p>
                      <a:pPr algn="l">
                        <a:lnSpc>
                          <a:spcPct val="100000"/>
                        </a:lnSpc>
                      </a:pPr>
                      <a:r>
                        <a:rPr lang="en-US" sz="1100">
                          <a:solidFill>
                            <a:schemeClr val="tx1"/>
                          </a:solidFill>
                        </a:rPr>
                        <a:t>Included</a:t>
                      </a:r>
                    </a:p>
                  </a:txBody>
                  <a:tcPr marL="182880" marR="27432" marT="9144" marB="9144" anchor="ctr"/>
                </a:tc>
                <a:extLst>
                  <a:ext uri="{0D108BD9-81ED-4DB2-BD59-A6C34878D82A}">
                    <a16:rowId xmlns:a16="http://schemas.microsoft.com/office/drawing/2014/main" val="1317677295"/>
                  </a:ext>
                </a:extLst>
              </a:tr>
              <a:tr h="0">
                <a:tc>
                  <a:txBody>
                    <a:bodyPr/>
                    <a:lstStyle/>
                    <a:p>
                      <a:pPr algn="l">
                        <a:lnSpc>
                          <a:spcPct val="100000"/>
                        </a:lnSpc>
                      </a:pPr>
                      <a:r>
                        <a:rPr lang="en-US" sz="1100">
                          <a:solidFill>
                            <a:schemeClr val="tx1"/>
                          </a:solidFill>
                        </a:rPr>
                        <a:t>Tabletop Display</a:t>
                      </a:r>
                    </a:p>
                  </a:txBody>
                  <a:tcPr marL="73152" marR="27432" marT="27432" marB="27432" anchor="ctr"/>
                </a:tc>
                <a:tc>
                  <a:txBody>
                    <a:bodyPr/>
                    <a:lstStyle/>
                    <a:p>
                      <a:pPr algn="l">
                        <a:lnSpc>
                          <a:spcPct val="100000"/>
                        </a:lnSpc>
                      </a:pPr>
                      <a:r>
                        <a:rPr lang="en-US" sz="1100">
                          <a:solidFill>
                            <a:schemeClr val="tx1"/>
                          </a:solidFill>
                        </a:rPr>
                        <a:t>Included</a:t>
                      </a:r>
                    </a:p>
                  </a:txBody>
                  <a:tcPr marL="73152" marR="27432" marT="27432" marB="27432" anchor="ctr"/>
                </a:tc>
                <a:tc>
                  <a:txBody>
                    <a:bodyPr/>
                    <a:lstStyle/>
                    <a:p>
                      <a:pPr algn="l">
                        <a:lnSpc>
                          <a:spcPct val="100000"/>
                        </a:lnSpc>
                      </a:pPr>
                      <a:r>
                        <a:rPr lang="en-US" sz="1100">
                          <a:solidFill>
                            <a:schemeClr val="tx1"/>
                          </a:solidFill>
                        </a:rPr>
                        <a:t>Included</a:t>
                      </a:r>
                    </a:p>
                  </a:txBody>
                  <a:tcPr marL="182880" marR="27432" marT="27432" marB="27432" anchor="ctr"/>
                </a:tc>
                <a:tc>
                  <a:txBody>
                    <a:bodyPr/>
                    <a:lstStyle/>
                    <a:p>
                      <a:pPr algn="l">
                        <a:lnSpc>
                          <a:spcPct val="100000"/>
                        </a:lnSpc>
                      </a:pPr>
                      <a:r>
                        <a:rPr lang="en-US" sz="1100">
                          <a:solidFill>
                            <a:schemeClr val="tx1"/>
                          </a:solidFill>
                        </a:rPr>
                        <a:t>Included</a:t>
                      </a:r>
                    </a:p>
                  </a:txBody>
                  <a:tcPr marL="182880" marR="27432" marT="27432" marB="27432" anchor="ctr"/>
                </a:tc>
                <a:tc>
                  <a:txBody>
                    <a:bodyPr/>
                    <a:lstStyle/>
                    <a:p>
                      <a:pPr algn="l">
                        <a:lnSpc>
                          <a:spcPct val="100000"/>
                        </a:lnSpc>
                      </a:pPr>
                      <a:r>
                        <a:rPr lang="en-US" sz="1100">
                          <a:solidFill>
                            <a:schemeClr val="tx1"/>
                          </a:solidFill>
                        </a:rPr>
                        <a:t>Included</a:t>
                      </a:r>
                    </a:p>
                  </a:txBody>
                  <a:tcPr marL="182880" marR="27432" marT="27432" marB="27432" anchor="ctr"/>
                </a:tc>
                <a:extLst>
                  <a:ext uri="{0D108BD9-81ED-4DB2-BD59-A6C34878D82A}">
                    <a16:rowId xmlns:a16="http://schemas.microsoft.com/office/drawing/2014/main" val="734866572"/>
                  </a:ext>
                </a:extLst>
              </a:tr>
              <a:tr h="0">
                <a:tc>
                  <a:txBody>
                    <a:bodyPr/>
                    <a:lstStyle/>
                    <a:p>
                      <a:pPr algn="l">
                        <a:lnSpc>
                          <a:spcPct val="100000"/>
                        </a:lnSpc>
                      </a:pPr>
                      <a:r>
                        <a:rPr lang="en-US" sz="1100">
                          <a:solidFill>
                            <a:schemeClr val="tx1"/>
                          </a:solidFill>
                        </a:rPr>
                        <a:t>Swag Bag (selection of items provided)</a:t>
                      </a:r>
                      <a:endParaRPr lang="en-US" sz="1100" i="1">
                        <a:solidFill>
                          <a:schemeClr val="tx1"/>
                        </a:solidFill>
                      </a:endParaRPr>
                    </a:p>
                  </a:txBody>
                  <a:tcPr marL="73152" marR="27432" marT="27432" marB="27432" anchor="ctr"/>
                </a:tc>
                <a:tc>
                  <a:txBody>
                    <a:bodyPr/>
                    <a:lstStyle/>
                    <a:p>
                      <a:pPr algn="l">
                        <a:lnSpc>
                          <a:spcPct val="100000"/>
                        </a:lnSpc>
                      </a:pPr>
                      <a:r>
                        <a:rPr lang="en-US" sz="1100" i="0">
                          <a:solidFill>
                            <a:schemeClr val="tx1"/>
                          </a:solidFill>
                        </a:rPr>
                        <a:t>One (1) Item</a:t>
                      </a:r>
                    </a:p>
                  </a:txBody>
                  <a:tcPr marL="73152" marR="27432" marT="27432" marB="27432" anchor="ctr"/>
                </a:tc>
                <a:tc>
                  <a:txBody>
                    <a:bodyPr/>
                    <a:lstStyle/>
                    <a:p>
                      <a:pPr algn="l">
                        <a:lnSpc>
                          <a:spcPct val="100000"/>
                        </a:lnSpc>
                      </a:pPr>
                      <a:r>
                        <a:rPr lang="en-US" sz="1100">
                          <a:solidFill>
                            <a:schemeClr val="tx1"/>
                          </a:solidFill>
                        </a:rPr>
                        <a:t>One (1) Item (+$1,000)</a:t>
                      </a:r>
                    </a:p>
                  </a:txBody>
                  <a:tcPr marL="182880" marR="27432" marT="27432" marB="27432" anchor="ctr"/>
                </a:tc>
                <a:tc>
                  <a:txBody>
                    <a:bodyPr/>
                    <a:lstStyle/>
                    <a:p>
                      <a:pPr algn="l">
                        <a:lnSpc>
                          <a:spcPct val="100000"/>
                        </a:lnSpc>
                      </a:pPr>
                      <a:r>
                        <a:rPr lang="en-US" sz="1100">
                          <a:solidFill>
                            <a:schemeClr val="tx1"/>
                          </a:solidFill>
                        </a:rPr>
                        <a:t>N/A</a:t>
                      </a:r>
                    </a:p>
                  </a:txBody>
                  <a:tcPr marL="182880" marR="27432" marT="27432" marB="27432" anchor="ctr"/>
                </a:tc>
                <a:tc>
                  <a:txBody>
                    <a:bodyPr/>
                    <a:lstStyle/>
                    <a:p>
                      <a:pPr algn="l">
                        <a:lnSpc>
                          <a:spcPct val="100000"/>
                        </a:lnSpc>
                      </a:pPr>
                      <a:r>
                        <a:rPr lang="en-US" sz="1100">
                          <a:solidFill>
                            <a:schemeClr val="tx1"/>
                          </a:solidFill>
                        </a:rPr>
                        <a:t>N/A</a:t>
                      </a:r>
                    </a:p>
                  </a:txBody>
                  <a:tcPr marL="182880" marR="27432" marT="27432" marB="27432" anchor="ctr"/>
                </a:tc>
                <a:extLst>
                  <a:ext uri="{0D108BD9-81ED-4DB2-BD59-A6C34878D82A}">
                    <a16:rowId xmlns:a16="http://schemas.microsoft.com/office/drawing/2014/main" val="1834186251"/>
                  </a:ext>
                </a:extLst>
              </a:tr>
              <a:tr h="0">
                <a:tc>
                  <a:txBody>
                    <a:bodyPr/>
                    <a:lstStyle/>
                    <a:p>
                      <a:pPr algn="l">
                        <a:lnSpc>
                          <a:spcPct val="100000"/>
                        </a:lnSpc>
                      </a:pPr>
                      <a:r>
                        <a:rPr lang="en-US" sz="1100">
                          <a:solidFill>
                            <a:schemeClr val="tx1"/>
                          </a:solidFill>
                        </a:rPr>
                        <a:t>Logo Representation on Conference Website(s)</a:t>
                      </a:r>
                    </a:p>
                  </a:txBody>
                  <a:tcPr marL="73152" marR="27432" marT="27432" marB="27432" anchor="ctr"/>
                </a:tc>
                <a:tc>
                  <a:txBody>
                    <a:bodyPr/>
                    <a:lstStyle/>
                    <a:p>
                      <a:pPr algn="l">
                        <a:lnSpc>
                          <a:spcPct val="100000"/>
                        </a:lnSpc>
                      </a:pPr>
                      <a:r>
                        <a:rPr lang="en-US" sz="1100">
                          <a:solidFill>
                            <a:schemeClr val="tx1"/>
                          </a:solidFill>
                        </a:rPr>
                        <a:t>Logo with URL</a:t>
                      </a:r>
                    </a:p>
                  </a:txBody>
                  <a:tcPr marL="73152" marR="27432" marT="27432" marB="27432" anchor="ctr"/>
                </a:tc>
                <a:tc>
                  <a:txBody>
                    <a:bodyPr/>
                    <a:lstStyle/>
                    <a:p>
                      <a:pPr algn="l">
                        <a:lnSpc>
                          <a:spcPct val="100000"/>
                        </a:lnSpc>
                      </a:pPr>
                      <a:r>
                        <a:rPr lang="en-US" sz="1100">
                          <a:solidFill>
                            <a:schemeClr val="tx1"/>
                          </a:solidFill>
                        </a:rPr>
                        <a:t>Logo with URL</a:t>
                      </a:r>
                    </a:p>
                  </a:txBody>
                  <a:tcPr marL="182880" marR="27432" marT="27432" marB="27432" anchor="ctr"/>
                </a:tc>
                <a:tc>
                  <a:txBody>
                    <a:bodyPr/>
                    <a:lstStyle/>
                    <a:p>
                      <a:pPr algn="l">
                        <a:lnSpc>
                          <a:spcPct val="100000"/>
                        </a:lnSpc>
                      </a:pPr>
                      <a:r>
                        <a:rPr lang="en-US" sz="1100">
                          <a:solidFill>
                            <a:schemeClr val="tx1"/>
                          </a:solidFill>
                        </a:rPr>
                        <a:t>Company Name (Text) with URL</a:t>
                      </a:r>
                    </a:p>
                  </a:txBody>
                  <a:tcPr marL="182880" marR="27432" marT="27432" marB="27432" anchor="ctr"/>
                </a:tc>
                <a:tc>
                  <a:txBody>
                    <a:bodyPr/>
                    <a:lstStyle/>
                    <a:p>
                      <a:pPr algn="l">
                        <a:lnSpc>
                          <a:spcPct val="100000"/>
                        </a:lnSpc>
                      </a:pPr>
                      <a:r>
                        <a:rPr lang="en-US" sz="1100">
                          <a:solidFill>
                            <a:schemeClr val="tx1"/>
                          </a:solidFill>
                        </a:rPr>
                        <a:t>Company Name (Text)</a:t>
                      </a:r>
                    </a:p>
                  </a:txBody>
                  <a:tcPr marL="182880" marR="27432" marT="27432" marB="27432" anchor="ctr"/>
                </a:tc>
                <a:extLst>
                  <a:ext uri="{0D108BD9-81ED-4DB2-BD59-A6C34878D82A}">
                    <a16:rowId xmlns:a16="http://schemas.microsoft.com/office/drawing/2014/main" val="1021818203"/>
                  </a:ext>
                </a:extLst>
              </a:tr>
              <a:tr h="211158">
                <a:tc>
                  <a:txBody>
                    <a:bodyPr/>
                    <a:lstStyle/>
                    <a:p>
                      <a:pPr algn="l">
                        <a:lnSpc>
                          <a:spcPct val="100000"/>
                        </a:lnSpc>
                      </a:pPr>
                      <a:r>
                        <a:rPr lang="en-US" sz="1100">
                          <a:solidFill>
                            <a:schemeClr val="tx1"/>
                          </a:solidFill>
                        </a:rPr>
                        <a:t>Receipt of Attendee List with Contact Information</a:t>
                      </a:r>
                      <a:endParaRPr lang="en-US" sz="1100" baseline="30000">
                        <a:solidFill>
                          <a:schemeClr val="tx1"/>
                        </a:solidFill>
                      </a:endParaRPr>
                    </a:p>
                  </a:txBody>
                  <a:tcPr marL="73152" marR="27432" marT="27432" marB="27432" anchor="ctr"/>
                </a:tc>
                <a:tc>
                  <a:txBody>
                    <a:bodyPr/>
                    <a:lstStyle/>
                    <a:p>
                      <a:pPr algn="l">
                        <a:lnSpc>
                          <a:spcPct val="100000"/>
                        </a:lnSpc>
                      </a:pPr>
                      <a:r>
                        <a:rPr lang="en-US" sz="1100" kern="1200">
                          <a:solidFill>
                            <a:schemeClr val="tx1"/>
                          </a:solidFill>
                          <a:latin typeface="+mn-lt"/>
                          <a:ea typeface="+mn-ea"/>
                          <a:cs typeface="+mn-cs"/>
                        </a:rPr>
                        <a:t>Pre- and Post-Conference </a:t>
                      </a:r>
                    </a:p>
                  </a:txBody>
                  <a:tcPr marL="73152" marR="27432" marT="27432" marB="27432" anchor="ctr"/>
                </a:tc>
                <a:tc>
                  <a:txBody>
                    <a:bodyPr/>
                    <a:lstStyle/>
                    <a:p>
                      <a:pPr algn="l">
                        <a:lnSpc>
                          <a:spcPct val="100000"/>
                        </a:lnSpc>
                      </a:pPr>
                      <a:r>
                        <a:rPr lang="en-US" sz="1100">
                          <a:solidFill>
                            <a:schemeClr val="tx1"/>
                          </a:solidFill>
                        </a:rPr>
                        <a:t>Post-Conference </a:t>
                      </a:r>
                    </a:p>
                  </a:txBody>
                  <a:tcPr marL="182880" marR="27432" marT="27432" marB="27432" anchor="ctr"/>
                </a:tc>
                <a:tc>
                  <a:txBody>
                    <a:bodyPr/>
                    <a:lstStyle/>
                    <a:p>
                      <a:pPr algn="l">
                        <a:lnSpc>
                          <a:spcPct val="100000"/>
                        </a:lnSpc>
                      </a:pPr>
                      <a:r>
                        <a:rPr lang="en-US" sz="1100">
                          <a:solidFill>
                            <a:schemeClr val="tx1"/>
                          </a:solidFill>
                        </a:rPr>
                        <a:t>Post-Conference </a:t>
                      </a:r>
                    </a:p>
                  </a:txBody>
                  <a:tcPr marL="182880" marR="27432" marT="27432" marB="27432" anchor="ctr"/>
                </a:tc>
                <a:tc>
                  <a:txBody>
                    <a:bodyPr/>
                    <a:lstStyle/>
                    <a:p>
                      <a:pPr algn="l">
                        <a:lnSpc>
                          <a:spcPct val="100000"/>
                        </a:lnSpc>
                      </a:pPr>
                      <a:r>
                        <a:rPr lang="en-US" sz="1100">
                          <a:solidFill>
                            <a:schemeClr val="tx1"/>
                          </a:solidFill>
                        </a:rPr>
                        <a:t>Post-Conference </a:t>
                      </a:r>
                    </a:p>
                  </a:txBody>
                  <a:tcPr marL="182880" marR="27432" marT="27432" marB="27432" anchor="ctr"/>
                </a:tc>
                <a:extLst>
                  <a:ext uri="{0D108BD9-81ED-4DB2-BD59-A6C34878D82A}">
                    <a16:rowId xmlns:a16="http://schemas.microsoft.com/office/drawing/2014/main" val="2445943029"/>
                  </a:ext>
                </a:extLst>
              </a:tr>
            </a:tbl>
          </a:graphicData>
        </a:graphic>
      </p:graphicFrame>
      <p:sp>
        <p:nvSpPr>
          <p:cNvPr id="4" name="Title 3">
            <a:extLst>
              <a:ext uri="{FF2B5EF4-FFF2-40B4-BE49-F238E27FC236}">
                <a16:creationId xmlns:a16="http://schemas.microsoft.com/office/drawing/2014/main" id="{514DC68C-1081-7A35-B651-784C0540C0F3}"/>
              </a:ext>
            </a:extLst>
          </p:cNvPr>
          <p:cNvSpPr>
            <a:spLocks noGrp="1"/>
          </p:cNvSpPr>
          <p:nvPr>
            <p:ph type="title"/>
          </p:nvPr>
        </p:nvSpPr>
        <p:spPr/>
        <p:txBody>
          <a:bodyPr/>
          <a:lstStyle/>
          <a:p>
            <a:r>
              <a:rPr lang="en-US"/>
              <a:t>Single Conference</a:t>
            </a:r>
            <a:br>
              <a:rPr lang="en-US"/>
            </a:br>
            <a:r>
              <a:rPr lang="en-US"/>
              <a:t>Sponsorship Opportunities</a:t>
            </a:r>
          </a:p>
        </p:txBody>
      </p:sp>
      <p:sp>
        <p:nvSpPr>
          <p:cNvPr id="9" name="Content Placeholder 8">
            <a:extLst>
              <a:ext uri="{FF2B5EF4-FFF2-40B4-BE49-F238E27FC236}">
                <a16:creationId xmlns:a16="http://schemas.microsoft.com/office/drawing/2014/main" id="{80F512EC-300A-688A-D84A-2D7C4DDD8949}"/>
              </a:ext>
            </a:extLst>
          </p:cNvPr>
          <p:cNvSpPr>
            <a:spLocks noGrp="1"/>
          </p:cNvSpPr>
          <p:nvPr>
            <p:ph idx="1"/>
          </p:nvPr>
        </p:nvSpPr>
        <p:spPr>
          <a:xfrm>
            <a:off x="838200" y="1825625"/>
            <a:ext cx="10515600" cy="476546"/>
          </a:xfrm>
        </p:spPr>
        <p:txBody>
          <a:bodyPr>
            <a:noAutofit/>
          </a:bodyPr>
          <a:lstStyle/>
          <a:p>
            <a:pPr marL="0" indent="0">
              <a:lnSpc>
                <a:spcPct val="110000"/>
              </a:lnSpc>
              <a:buNone/>
            </a:pPr>
            <a:r>
              <a:rPr lang="en-US" sz="1200"/>
              <a:t>APHSA recognizes reaching a niche or targeted market may be the driving force for your sponsorship. You can easily reach a single sector of the human services workforce by underwriting the conference that you’re directly focused on reaching. Below are the explanation of benefits and investment levels per conference.</a:t>
            </a:r>
          </a:p>
        </p:txBody>
      </p:sp>
      <p:sp>
        <p:nvSpPr>
          <p:cNvPr id="3" name="Slide Number Placeholder 2">
            <a:extLst>
              <a:ext uri="{FF2B5EF4-FFF2-40B4-BE49-F238E27FC236}">
                <a16:creationId xmlns:a16="http://schemas.microsoft.com/office/drawing/2014/main" id="{DD4A109C-0438-D2FB-75BF-CF6962EA59BC}"/>
              </a:ext>
            </a:extLst>
          </p:cNvPr>
          <p:cNvSpPr>
            <a:spLocks noGrp="1"/>
          </p:cNvSpPr>
          <p:nvPr>
            <p:ph type="sldNum" sz="quarter" idx="12"/>
          </p:nvPr>
        </p:nvSpPr>
        <p:spPr/>
        <p:txBody>
          <a:bodyPr/>
          <a:lstStyle/>
          <a:p>
            <a:fld id="{FB09863B-B5D3-664B-B834-E0BC41DBAEA2}" type="slidenum">
              <a:rPr lang="en-US" smtClean="0"/>
              <a:t>13</a:t>
            </a:fld>
            <a:endParaRPr lang="en-US"/>
          </a:p>
        </p:txBody>
      </p:sp>
      <p:sp>
        <p:nvSpPr>
          <p:cNvPr id="10" name="Content Placeholder 8">
            <a:extLst>
              <a:ext uri="{FF2B5EF4-FFF2-40B4-BE49-F238E27FC236}">
                <a16:creationId xmlns:a16="http://schemas.microsoft.com/office/drawing/2014/main" id="{58AD08E2-4836-A3A9-2518-D9CC498F1748}"/>
              </a:ext>
            </a:extLst>
          </p:cNvPr>
          <p:cNvSpPr txBox="1">
            <a:spLocks/>
          </p:cNvSpPr>
          <p:nvPr/>
        </p:nvSpPr>
        <p:spPr>
          <a:xfrm>
            <a:off x="838200" y="4855175"/>
            <a:ext cx="10515600" cy="1317025"/>
          </a:xfrm>
          <a:prstGeom prst="rect">
            <a:avLst/>
          </a:prstGeom>
        </p:spPr>
        <p:txBody>
          <a:bodyPr vert="horz" wrap="square" lIns="91440" tIns="45720" rIns="91440" bIns="45720" numCol="2" spcCol="4572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100" b="1" dirty="0">
                <a:solidFill>
                  <a:schemeClr val="accent1"/>
                </a:solidFill>
                <a:latin typeface="+mj-lt"/>
              </a:rPr>
              <a:t>CONFERENCE REGISTRATION</a:t>
            </a:r>
            <a:r>
              <a:rPr lang="en-US" sz="1100" dirty="0"/>
              <a:t> – Includes full conference registration to attend all sessions and official functions. </a:t>
            </a:r>
          </a:p>
          <a:p>
            <a:pPr marL="0" indent="0">
              <a:lnSpc>
                <a:spcPct val="110000"/>
              </a:lnSpc>
              <a:buFont typeface="Arial" panose="020B0604020202020204" pitchFamily="34" charset="0"/>
              <a:buNone/>
            </a:pPr>
            <a:r>
              <a:rPr lang="en-US" sz="1100" b="1" dirty="0">
                <a:solidFill>
                  <a:schemeClr val="accent1"/>
                </a:solidFill>
                <a:latin typeface="+mj-lt"/>
              </a:rPr>
              <a:t>TABLETOP DISPLAY </a:t>
            </a:r>
            <a:r>
              <a:rPr lang="en-US" sz="1100" dirty="0"/>
              <a:t>– One (1) six-foot tabletop with two (2) chairs will be provided. Company may bring their pop-up display units if they don’t exceed 10’. Access to one (1) electrical outlet will be provided if required. Placement of tabletop displays will be in the foyer of the hotel and assigned on-site by staff. </a:t>
            </a:r>
          </a:p>
          <a:p>
            <a:pPr marL="0" indent="0">
              <a:lnSpc>
                <a:spcPct val="110000"/>
              </a:lnSpc>
              <a:buFont typeface="Arial" panose="020B0604020202020204" pitchFamily="34" charset="0"/>
              <a:buNone/>
            </a:pPr>
            <a:r>
              <a:rPr lang="en-US" sz="1100" b="1" dirty="0">
                <a:solidFill>
                  <a:schemeClr val="accent1"/>
                </a:solidFill>
                <a:latin typeface="+mj-lt"/>
              </a:rPr>
              <a:t>SWAG BAG INSERT</a:t>
            </a:r>
            <a:r>
              <a:rPr lang="en-US" sz="1100" dirty="0"/>
              <a:t> – A swag bag will be provided to attendees. A selection of options will be provided. </a:t>
            </a:r>
          </a:p>
          <a:p>
            <a:pPr marL="0" indent="0">
              <a:lnSpc>
                <a:spcPct val="110000"/>
              </a:lnSpc>
              <a:buFont typeface="Arial" panose="020B0604020202020204" pitchFamily="34" charset="0"/>
              <a:buNone/>
            </a:pPr>
            <a:r>
              <a:rPr lang="en-US" sz="1100" b="1" dirty="0">
                <a:solidFill>
                  <a:schemeClr val="accent1"/>
                </a:solidFill>
                <a:latin typeface="+mj-lt"/>
              </a:rPr>
              <a:t>ATTENDEE LIST </a:t>
            </a:r>
            <a:r>
              <a:rPr lang="en-US" sz="1100" dirty="0"/>
              <a:t>– The list will include the full contact information of opted-in attendees. The attendee list complies with GDPR guidelines. Attendees have the option to opt out of sharing this information.</a:t>
            </a:r>
          </a:p>
        </p:txBody>
      </p:sp>
      <p:pic>
        <p:nvPicPr>
          <p:cNvPr id="12" name="Picture 11">
            <a:extLst>
              <a:ext uri="{FF2B5EF4-FFF2-40B4-BE49-F238E27FC236}">
                <a16:creationId xmlns:a16="http://schemas.microsoft.com/office/drawing/2014/main" id="{241F00F4-FC38-0BC3-E538-257BE5D8B25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755378" y="2623910"/>
            <a:ext cx="873730" cy="227929"/>
          </a:xfrm>
          <a:prstGeom prst="rect">
            <a:avLst/>
          </a:prstGeom>
        </p:spPr>
      </p:pic>
      <p:pic>
        <p:nvPicPr>
          <p:cNvPr id="14" name="Picture 13">
            <a:extLst>
              <a:ext uri="{FF2B5EF4-FFF2-40B4-BE49-F238E27FC236}">
                <a16:creationId xmlns:a16="http://schemas.microsoft.com/office/drawing/2014/main" id="{F410AA38-B56D-F507-4BCC-EB4C887069D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15377" y="2630260"/>
            <a:ext cx="846595" cy="222502"/>
          </a:xfrm>
          <a:prstGeom prst="rect">
            <a:avLst/>
          </a:prstGeom>
        </p:spPr>
      </p:pic>
      <p:pic>
        <p:nvPicPr>
          <p:cNvPr id="16" name="Picture 15">
            <a:extLst>
              <a:ext uri="{FF2B5EF4-FFF2-40B4-BE49-F238E27FC236}">
                <a16:creationId xmlns:a16="http://schemas.microsoft.com/office/drawing/2014/main" id="{C46BAA27-F68B-D3BD-C5AF-64AB68C9810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26382" y="2623910"/>
            <a:ext cx="558970" cy="227929"/>
          </a:xfrm>
          <a:prstGeom prst="rect">
            <a:avLst/>
          </a:prstGeom>
        </p:spPr>
      </p:pic>
      <p:pic>
        <p:nvPicPr>
          <p:cNvPr id="18" name="Picture 17" descr="A blue text on a white background&#10;&#10;Description automatically generated">
            <a:extLst>
              <a:ext uri="{FF2B5EF4-FFF2-40B4-BE49-F238E27FC236}">
                <a16:creationId xmlns:a16="http://schemas.microsoft.com/office/drawing/2014/main" id="{95EEE99F-16D4-D91D-1AE0-DC784C7958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4126" y="2630260"/>
            <a:ext cx="949706" cy="222503"/>
          </a:xfrm>
          <a:prstGeom prst="rect">
            <a:avLst/>
          </a:prstGeom>
        </p:spPr>
      </p:pic>
    </p:spTree>
    <p:extLst>
      <p:ext uri="{BB962C8B-B14F-4D97-AF65-F5344CB8AC3E}">
        <p14:creationId xmlns:p14="http://schemas.microsoft.com/office/powerpoint/2010/main" val="245149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760">
            <a:extLst>
              <a:ext uri="{FF2B5EF4-FFF2-40B4-BE49-F238E27FC236}">
                <a16:creationId xmlns:a16="http://schemas.microsoft.com/office/drawing/2014/main" id="{37E8E12C-55D5-93B0-F211-1A8099F2E472}"/>
              </a:ext>
            </a:extLst>
          </p:cNvPr>
          <p:cNvSpPr/>
          <p:nvPr/>
        </p:nvSpPr>
        <p:spPr>
          <a:xfrm>
            <a:off x="663105" y="4755206"/>
            <a:ext cx="7223805" cy="17376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a:extLst>
              <a:ext uri="{FF2B5EF4-FFF2-40B4-BE49-F238E27FC236}">
                <a16:creationId xmlns:a16="http://schemas.microsoft.com/office/drawing/2014/main" id="{F1A6510D-1408-BA66-6D01-A0BD2125D977}"/>
              </a:ext>
            </a:extLst>
          </p:cNvPr>
          <p:cNvSpPr/>
          <p:nvPr/>
        </p:nvSpPr>
        <p:spPr>
          <a:xfrm>
            <a:off x="784233" y="4866235"/>
            <a:ext cx="6965025" cy="15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C0F934-E989-493C-8D2C-7B17FA577A86}"/>
              </a:ext>
            </a:extLst>
          </p:cNvPr>
          <p:cNvSpPr>
            <a:spLocks noGrp="1"/>
          </p:cNvSpPr>
          <p:nvPr>
            <p:ph type="title"/>
          </p:nvPr>
        </p:nvSpPr>
        <p:spPr>
          <a:xfrm>
            <a:off x="838200" y="365125"/>
            <a:ext cx="10515600" cy="923544"/>
          </a:xfrm>
        </p:spPr>
        <p:txBody>
          <a:bodyPr>
            <a:normAutofit/>
          </a:bodyPr>
          <a:lstStyle/>
          <a:p>
            <a:r>
              <a:rPr lang="en-US" sz="4000"/>
              <a:t>2025 Contract &amp; Order Form</a:t>
            </a:r>
            <a:endParaRPr lang="en-US" sz="4000" i="1"/>
          </a:p>
        </p:txBody>
      </p:sp>
      <p:sp>
        <p:nvSpPr>
          <p:cNvPr id="21" name="Rectangle 20">
            <a:extLst>
              <a:ext uri="{FF2B5EF4-FFF2-40B4-BE49-F238E27FC236}">
                <a16:creationId xmlns:a16="http://schemas.microsoft.com/office/drawing/2014/main" id="{A091CF27-13C6-92CD-D11B-4CA512379E18}"/>
              </a:ext>
            </a:extLst>
          </p:cNvPr>
          <p:cNvSpPr/>
          <p:nvPr/>
        </p:nvSpPr>
        <p:spPr>
          <a:xfrm>
            <a:off x="8219574" y="365133"/>
            <a:ext cx="3222270" cy="612773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E48BDA-ACD1-F830-B14D-36652FF08603}"/>
              </a:ext>
            </a:extLst>
          </p:cNvPr>
          <p:cNvSpPr/>
          <p:nvPr/>
        </p:nvSpPr>
        <p:spPr>
          <a:xfrm>
            <a:off x="8357421" y="501446"/>
            <a:ext cx="2946577" cy="58803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3F0197BF-467C-0C24-9E3A-8631A508FB51}"/>
              </a:ext>
            </a:extLst>
          </p:cNvPr>
          <p:cNvSpPr txBox="1"/>
          <p:nvPr/>
        </p:nvSpPr>
        <p:spPr>
          <a:xfrm>
            <a:off x="672474" y="1190649"/>
            <a:ext cx="4701928" cy="230832"/>
          </a:xfrm>
          <a:prstGeom prst="rect">
            <a:avLst/>
          </a:prstGeom>
          <a:noFill/>
        </p:spPr>
        <p:txBody>
          <a:bodyPr wrap="none" rtlCol="0">
            <a:spAutoFit/>
          </a:bodyPr>
          <a:lstStyle/>
          <a:p>
            <a:r>
              <a:rPr lang="en-US" sz="900" b="1">
                <a:solidFill>
                  <a:schemeClr val="tx2"/>
                </a:solidFill>
                <a:latin typeface="+mj-lt"/>
              </a:rPr>
              <a:t>SPONSORSHIP OPPORTUNITIES – FULL YEAR   </a:t>
            </a:r>
            <a:r>
              <a:rPr lang="en-US" sz="800" b="1" i="1">
                <a:solidFill>
                  <a:schemeClr val="tx2"/>
                </a:solidFill>
                <a:latin typeface="+mj-lt"/>
              </a:rPr>
              <a:t>Please indicate the additional benefit chosen:</a:t>
            </a:r>
            <a:endParaRPr lang="en-US" sz="900" b="1" i="1">
              <a:solidFill>
                <a:schemeClr val="tx2"/>
              </a:solidFill>
              <a:latin typeface="+mj-lt"/>
            </a:endParaRPr>
          </a:p>
        </p:txBody>
      </p:sp>
      <p:sp>
        <p:nvSpPr>
          <p:cNvPr id="123" name="TextBox 122">
            <a:extLst>
              <a:ext uri="{FF2B5EF4-FFF2-40B4-BE49-F238E27FC236}">
                <a16:creationId xmlns:a16="http://schemas.microsoft.com/office/drawing/2014/main" id="{F7DA7580-79FD-9149-7DD0-EFA251FD388F}"/>
              </a:ext>
            </a:extLst>
          </p:cNvPr>
          <p:cNvSpPr txBox="1"/>
          <p:nvPr/>
        </p:nvSpPr>
        <p:spPr>
          <a:xfrm>
            <a:off x="749687" y="1384861"/>
            <a:ext cx="1183337" cy="245132"/>
          </a:xfrm>
          <a:prstGeom prst="rect">
            <a:avLst/>
          </a:prstGeom>
          <a:noFill/>
        </p:spPr>
        <p:txBody>
          <a:bodyPr wrap="none" rtlCol="0">
            <a:spAutoFit/>
          </a:bodyPr>
          <a:lstStyle/>
          <a:p>
            <a:pPr>
              <a:lnSpc>
                <a:spcPct val="140000"/>
              </a:lnSpc>
            </a:pPr>
            <a:r>
              <a:rPr lang="en-US" sz="800" b="1" dirty="0"/>
              <a:t>CHAMPION    $18,750</a:t>
            </a:r>
          </a:p>
        </p:txBody>
      </p:sp>
      <p:grpSp>
        <p:nvGrpSpPr>
          <p:cNvPr id="569" name="Group 568">
            <a:extLst>
              <a:ext uri="{FF2B5EF4-FFF2-40B4-BE49-F238E27FC236}">
                <a16:creationId xmlns:a16="http://schemas.microsoft.com/office/drawing/2014/main" id="{5CDCF592-CFBC-998B-1C0B-D76213B73F15}"/>
              </a:ext>
            </a:extLst>
          </p:cNvPr>
          <p:cNvGrpSpPr/>
          <p:nvPr/>
        </p:nvGrpSpPr>
        <p:grpSpPr>
          <a:xfrm>
            <a:off x="847557" y="1590904"/>
            <a:ext cx="6712957" cy="215444"/>
            <a:chOff x="857395" y="1651575"/>
            <a:chExt cx="6712957" cy="215444"/>
          </a:xfrm>
        </p:grpSpPr>
        <p:grpSp>
          <p:nvGrpSpPr>
            <p:cNvPr id="158" name="Group 157">
              <a:extLst>
                <a:ext uri="{FF2B5EF4-FFF2-40B4-BE49-F238E27FC236}">
                  <a16:creationId xmlns:a16="http://schemas.microsoft.com/office/drawing/2014/main" id="{2C770356-69B6-CF58-CC5C-F062B455F761}"/>
                </a:ext>
              </a:extLst>
            </p:cNvPr>
            <p:cNvGrpSpPr/>
            <p:nvPr/>
          </p:nvGrpSpPr>
          <p:grpSpPr>
            <a:xfrm>
              <a:off x="857395" y="1651575"/>
              <a:ext cx="1109539" cy="215444"/>
              <a:chOff x="5736733" y="1815755"/>
              <a:chExt cx="1109539" cy="215444"/>
            </a:xfrm>
          </p:grpSpPr>
          <p:grpSp>
            <p:nvGrpSpPr>
              <p:cNvPr id="124" name="Group 123">
                <a:extLst>
                  <a:ext uri="{FF2B5EF4-FFF2-40B4-BE49-F238E27FC236}">
                    <a16:creationId xmlns:a16="http://schemas.microsoft.com/office/drawing/2014/main" id="{C9344CF5-D591-6D5F-49FC-5E847BF0AF50}"/>
                  </a:ext>
                </a:extLst>
              </p:cNvPr>
              <p:cNvGrpSpPr>
                <a:grpSpLocks noChangeAspect="1"/>
              </p:cNvGrpSpPr>
              <p:nvPr/>
            </p:nvGrpSpPr>
            <p:grpSpPr>
              <a:xfrm>
                <a:off x="5736733" y="1871874"/>
                <a:ext cx="102453" cy="100279"/>
                <a:chOff x="1474839" y="2035277"/>
                <a:chExt cx="314632" cy="310439"/>
              </a:xfrm>
            </p:grpSpPr>
            <p:sp>
              <p:nvSpPr>
                <p:cNvPr id="135" name="Rectangle 134">
                  <a:extLst>
                    <a:ext uri="{FF2B5EF4-FFF2-40B4-BE49-F238E27FC236}">
                      <a16:creationId xmlns:a16="http://schemas.microsoft.com/office/drawing/2014/main" id="{E113DA9E-9365-3BA1-D631-994D2F16946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BE21B25-CD36-E937-6261-5923420AD77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TextBox 155">
                <a:extLst>
                  <a:ext uri="{FF2B5EF4-FFF2-40B4-BE49-F238E27FC236}">
                    <a16:creationId xmlns:a16="http://schemas.microsoft.com/office/drawing/2014/main" id="{6DE96654-E630-2DB8-C3B5-70307CE2FDE5}"/>
                  </a:ext>
                </a:extLst>
              </p:cNvPr>
              <p:cNvSpPr txBox="1"/>
              <p:nvPr/>
            </p:nvSpPr>
            <p:spPr>
              <a:xfrm>
                <a:off x="5797587" y="1815755"/>
                <a:ext cx="1048685" cy="215444"/>
              </a:xfrm>
              <a:prstGeom prst="rect">
                <a:avLst/>
              </a:prstGeom>
              <a:noFill/>
            </p:spPr>
            <p:txBody>
              <a:bodyPr wrap="none" rtlCol="0">
                <a:spAutoFit/>
              </a:bodyPr>
              <a:lstStyle/>
              <a:p>
                <a:r>
                  <a:rPr lang="en-US" sz="800"/>
                  <a:t>Meeting Room Wi-Fi</a:t>
                </a:r>
              </a:p>
            </p:txBody>
          </p:sp>
        </p:grpSp>
        <p:grpSp>
          <p:nvGrpSpPr>
            <p:cNvPr id="5" name="Group 4">
              <a:extLst>
                <a:ext uri="{FF2B5EF4-FFF2-40B4-BE49-F238E27FC236}">
                  <a16:creationId xmlns:a16="http://schemas.microsoft.com/office/drawing/2014/main" id="{85927883-7C65-0FD2-2B9B-B4E25460BC94}"/>
                </a:ext>
              </a:extLst>
            </p:cNvPr>
            <p:cNvGrpSpPr/>
            <p:nvPr/>
          </p:nvGrpSpPr>
          <p:grpSpPr>
            <a:xfrm>
              <a:off x="2003104" y="1651575"/>
              <a:ext cx="1175262" cy="215444"/>
              <a:chOff x="5736733" y="1815755"/>
              <a:chExt cx="1175262" cy="215444"/>
            </a:xfrm>
          </p:grpSpPr>
          <p:grpSp>
            <p:nvGrpSpPr>
              <p:cNvPr id="6" name="Group 5">
                <a:extLst>
                  <a:ext uri="{FF2B5EF4-FFF2-40B4-BE49-F238E27FC236}">
                    <a16:creationId xmlns:a16="http://schemas.microsoft.com/office/drawing/2014/main" id="{2128EE72-F0FD-CEBA-57A8-D2E47D50B06C}"/>
                  </a:ext>
                </a:extLst>
              </p:cNvPr>
              <p:cNvGrpSpPr>
                <a:grpSpLocks noChangeAspect="1"/>
              </p:cNvGrpSpPr>
              <p:nvPr/>
            </p:nvGrpSpPr>
            <p:grpSpPr>
              <a:xfrm>
                <a:off x="5736733" y="1871874"/>
                <a:ext cx="102453" cy="100279"/>
                <a:chOff x="1474839" y="2035277"/>
                <a:chExt cx="314632" cy="310439"/>
              </a:xfrm>
            </p:grpSpPr>
            <p:sp>
              <p:nvSpPr>
                <p:cNvPr id="8" name="Rectangle 7">
                  <a:extLst>
                    <a:ext uri="{FF2B5EF4-FFF2-40B4-BE49-F238E27FC236}">
                      <a16:creationId xmlns:a16="http://schemas.microsoft.com/office/drawing/2014/main" id="{FE9311D9-4267-169F-5BF5-0FA49BA6DFC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4BF823-1D00-5001-59F5-0B9359CFE85E}"/>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8FF10C8-A8F8-8E21-E7E7-99069554ABE4}"/>
                  </a:ext>
                </a:extLst>
              </p:cNvPr>
              <p:cNvSpPr txBox="1"/>
              <p:nvPr/>
            </p:nvSpPr>
            <p:spPr>
              <a:xfrm>
                <a:off x="5797587" y="1815755"/>
                <a:ext cx="1114408" cy="215444"/>
              </a:xfrm>
              <a:prstGeom prst="rect">
                <a:avLst/>
              </a:prstGeom>
              <a:noFill/>
            </p:spPr>
            <p:txBody>
              <a:bodyPr wrap="none" rtlCol="0">
                <a:spAutoFit/>
              </a:bodyPr>
              <a:lstStyle/>
              <a:p>
                <a:r>
                  <a:rPr lang="en-US" sz="800"/>
                  <a:t>Hotel Room Keycards</a:t>
                </a:r>
              </a:p>
            </p:txBody>
          </p:sp>
        </p:grpSp>
        <p:grpSp>
          <p:nvGrpSpPr>
            <p:cNvPr id="15" name="Group 14">
              <a:extLst>
                <a:ext uri="{FF2B5EF4-FFF2-40B4-BE49-F238E27FC236}">
                  <a16:creationId xmlns:a16="http://schemas.microsoft.com/office/drawing/2014/main" id="{E5E3D078-0864-BEC8-E093-DF75D979CB6B}"/>
                </a:ext>
              </a:extLst>
            </p:cNvPr>
            <p:cNvGrpSpPr/>
            <p:nvPr/>
          </p:nvGrpSpPr>
          <p:grpSpPr>
            <a:xfrm>
              <a:off x="3194045" y="1651575"/>
              <a:ext cx="930003" cy="215444"/>
              <a:chOff x="5736733" y="1815755"/>
              <a:chExt cx="930003" cy="215444"/>
            </a:xfrm>
          </p:grpSpPr>
          <p:grpSp>
            <p:nvGrpSpPr>
              <p:cNvPr id="16" name="Group 15">
                <a:extLst>
                  <a:ext uri="{FF2B5EF4-FFF2-40B4-BE49-F238E27FC236}">
                    <a16:creationId xmlns:a16="http://schemas.microsoft.com/office/drawing/2014/main" id="{7F72B1C4-D8E0-93E8-C33A-5C5271B286E2}"/>
                  </a:ext>
                </a:extLst>
              </p:cNvPr>
              <p:cNvGrpSpPr>
                <a:grpSpLocks noChangeAspect="1"/>
              </p:cNvGrpSpPr>
              <p:nvPr/>
            </p:nvGrpSpPr>
            <p:grpSpPr>
              <a:xfrm>
                <a:off x="5736733" y="1871874"/>
                <a:ext cx="102453" cy="100279"/>
                <a:chOff x="1474839" y="2035277"/>
                <a:chExt cx="314632" cy="310439"/>
              </a:xfrm>
            </p:grpSpPr>
            <p:sp>
              <p:nvSpPr>
                <p:cNvPr id="18" name="Rectangle 17">
                  <a:extLst>
                    <a:ext uri="{FF2B5EF4-FFF2-40B4-BE49-F238E27FC236}">
                      <a16:creationId xmlns:a16="http://schemas.microsoft.com/office/drawing/2014/main" id="{6D3D2870-140C-4CC1-E183-DC0F81CA74B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FF99A6-C4A0-FE6B-DFCD-E1898C77C85A}"/>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300CC5E-9497-9D8D-B15C-1A0D164139C4}"/>
                  </a:ext>
                </a:extLst>
              </p:cNvPr>
              <p:cNvSpPr txBox="1"/>
              <p:nvPr/>
            </p:nvSpPr>
            <p:spPr>
              <a:xfrm>
                <a:off x="5797587" y="1815755"/>
                <a:ext cx="869149" cy="215444"/>
              </a:xfrm>
              <a:prstGeom prst="rect">
                <a:avLst/>
              </a:prstGeom>
              <a:noFill/>
            </p:spPr>
            <p:txBody>
              <a:bodyPr wrap="none" rtlCol="0">
                <a:spAutoFit/>
              </a:bodyPr>
              <a:lstStyle/>
              <a:p>
                <a:r>
                  <a:rPr lang="en-US" sz="800"/>
                  <a:t>Conference App</a:t>
                </a:r>
              </a:p>
            </p:txBody>
          </p:sp>
        </p:grpSp>
        <p:grpSp>
          <p:nvGrpSpPr>
            <p:cNvPr id="20" name="Group 19">
              <a:extLst>
                <a:ext uri="{FF2B5EF4-FFF2-40B4-BE49-F238E27FC236}">
                  <a16:creationId xmlns:a16="http://schemas.microsoft.com/office/drawing/2014/main" id="{F7022E5D-DEB5-32BC-6D0F-5FBC404FDDCD}"/>
                </a:ext>
              </a:extLst>
            </p:cNvPr>
            <p:cNvGrpSpPr/>
            <p:nvPr/>
          </p:nvGrpSpPr>
          <p:grpSpPr>
            <a:xfrm>
              <a:off x="4160218" y="1651575"/>
              <a:ext cx="1107936" cy="215444"/>
              <a:chOff x="5736733" y="1815755"/>
              <a:chExt cx="1107936" cy="215444"/>
            </a:xfrm>
          </p:grpSpPr>
          <p:grpSp>
            <p:nvGrpSpPr>
              <p:cNvPr id="23" name="Group 22">
                <a:extLst>
                  <a:ext uri="{FF2B5EF4-FFF2-40B4-BE49-F238E27FC236}">
                    <a16:creationId xmlns:a16="http://schemas.microsoft.com/office/drawing/2014/main" id="{8DCCED87-6354-9BE9-7CC7-39CF1AB90E50}"/>
                  </a:ext>
                </a:extLst>
              </p:cNvPr>
              <p:cNvGrpSpPr>
                <a:grpSpLocks noChangeAspect="1"/>
              </p:cNvGrpSpPr>
              <p:nvPr/>
            </p:nvGrpSpPr>
            <p:grpSpPr>
              <a:xfrm>
                <a:off x="5736733" y="1871874"/>
                <a:ext cx="102453" cy="100279"/>
                <a:chOff x="1474839" y="2035277"/>
                <a:chExt cx="314632" cy="310439"/>
              </a:xfrm>
            </p:grpSpPr>
            <p:sp>
              <p:nvSpPr>
                <p:cNvPr id="31" name="Rectangle 30">
                  <a:extLst>
                    <a:ext uri="{FF2B5EF4-FFF2-40B4-BE49-F238E27FC236}">
                      <a16:creationId xmlns:a16="http://schemas.microsoft.com/office/drawing/2014/main" id="{1082E32D-694E-8CFC-9DA8-536A8D2A773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375BA9D-EB0B-2101-1733-34EBF86EBD3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E90E2B73-4461-5319-B2AB-75FBF0F0E34B}"/>
                  </a:ext>
                </a:extLst>
              </p:cNvPr>
              <p:cNvSpPr txBox="1"/>
              <p:nvPr/>
            </p:nvSpPr>
            <p:spPr>
              <a:xfrm>
                <a:off x="5797587" y="1815755"/>
                <a:ext cx="1047082" cy="215444"/>
              </a:xfrm>
              <a:prstGeom prst="rect">
                <a:avLst/>
              </a:prstGeom>
              <a:noFill/>
            </p:spPr>
            <p:txBody>
              <a:bodyPr wrap="none" rtlCol="0">
                <a:spAutoFit/>
              </a:bodyPr>
              <a:lstStyle/>
              <a:p>
                <a:r>
                  <a:rPr lang="en-US" sz="800"/>
                  <a:t>Conference Chatbot</a:t>
                </a:r>
              </a:p>
            </p:txBody>
          </p:sp>
        </p:grpSp>
        <p:grpSp>
          <p:nvGrpSpPr>
            <p:cNvPr id="33" name="Group 32">
              <a:extLst>
                <a:ext uri="{FF2B5EF4-FFF2-40B4-BE49-F238E27FC236}">
                  <a16:creationId xmlns:a16="http://schemas.microsoft.com/office/drawing/2014/main" id="{B3E4D980-DE49-EB8E-6D7C-3206323B741A}"/>
                </a:ext>
              </a:extLst>
            </p:cNvPr>
            <p:cNvGrpSpPr/>
            <p:nvPr/>
          </p:nvGrpSpPr>
          <p:grpSpPr>
            <a:xfrm>
              <a:off x="5304324" y="1651575"/>
              <a:ext cx="963665" cy="215444"/>
              <a:chOff x="5736733" y="1815755"/>
              <a:chExt cx="963665" cy="215444"/>
            </a:xfrm>
          </p:grpSpPr>
          <p:grpSp>
            <p:nvGrpSpPr>
              <p:cNvPr id="37" name="Group 36">
                <a:extLst>
                  <a:ext uri="{FF2B5EF4-FFF2-40B4-BE49-F238E27FC236}">
                    <a16:creationId xmlns:a16="http://schemas.microsoft.com/office/drawing/2014/main" id="{95C3FDAC-BF6B-B9A4-1263-40A8CDC8EF90}"/>
                  </a:ext>
                </a:extLst>
              </p:cNvPr>
              <p:cNvGrpSpPr>
                <a:grpSpLocks noChangeAspect="1"/>
              </p:cNvGrpSpPr>
              <p:nvPr/>
            </p:nvGrpSpPr>
            <p:grpSpPr>
              <a:xfrm>
                <a:off x="5736733" y="1871874"/>
                <a:ext cx="102453" cy="100279"/>
                <a:chOff x="1474839" y="2035277"/>
                <a:chExt cx="314632" cy="310439"/>
              </a:xfrm>
            </p:grpSpPr>
            <p:sp>
              <p:nvSpPr>
                <p:cNvPr id="39" name="Rectangle 38">
                  <a:extLst>
                    <a:ext uri="{FF2B5EF4-FFF2-40B4-BE49-F238E27FC236}">
                      <a16:creationId xmlns:a16="http://schemas.microsoft.com/office/drawing/2014/main" id="{569421D7-A6AB-4EA6-14C7-9701A379E1E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4A2B112-DB3E-7DFF-6C4D-A01FF6EC492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30C8D3DF-E721-F696-D5C6-0717E1087901}"/>
                  </a:ext>
                </a:extLst>
              </p:cNvPr>
              <p:cNvSpPr txBox="1"/>
              <p:nvPr/>
            </p:nvSpPr>
            <p:spPr>
              <a:xfrm>
                <a:off x="5797587" y="1815755"/>
                <a:ext cx="902811" cy="215444"/>
              </a:xfrm>
              <a:prstGeom prst="rect">
                <a:avLst/>
              </a:prstGeom>
              <a:noFill/>
            </p:spPr>
            <p:txBody>
              <a:bodyPr wrap="none" rtlCol="0">
                <a:spAutoFit/>
              </a:bodyPr>
              <a:lstStyle/>
              <a:p>
                <a:r>
                  <a:rPr lang="en-US" sz="800"/>
                  <a:t>Charging Station</a:t>
                </a:r>
              </a:p>
            </p:txBody>
          </p:sp>
        </p:grpSp>
        <p:grpSp>
          <p:nvGrpSpPr>
            <p:cNvPr id="41" name="Group 40">
              <a:extLst>
                <a:ext uri="{FF2B5EF4-FFF2-40B4-BE49-F238E27FC236}">
                  <a16:creationId xmlns:a16="http://schemas.microsoft.com/office/drawing/2014/main" id="{ADC223D7-CB5C-EDA3-8A95-521729F3E03D}"/>
                </a:ext>
              </a:extLst>
            </p:cNvPr>
            <p:cNvGrpSpPr/>
            <p:nvPr/>
          </p:nvGrpSpPr>
          <p:grpSpPr>
            <a:xfrm>
              <a:off x="6304159" y="1651575"/>
              <a:ext cx="561312" cy="215444"/>
              <a:chOff x="5736733" y="1815755"/>
              <a:chExt cx="561312" cy="215444"/>
            </a:xfrm>
          </p:grpSpPr>
          <p:grpSp>
            <p:nvGrpSpPr>
              <p:cNvPr id="43" name="Group 42">
                <a:extLst>
                  <a:ext uri="{FF2B5EF4-FFF2-40B4-BE49-F238E27FC236}">
                    <a16:creationId xmlns:a16="http://schemas.microsoft.com/office/drawing/2014/main" id="{8D790FB8-D2CC-0DCC-FB19-0A5DE0D81EFB}"/>
                  </a:ext>
                </a:extLst>
              </p:cNvPr>
              <p:cNvGrpSpPr>
                <a:grpSpLocks noChangeAspect="1"/>
              </p:cNvGrpSpPr>
              <p:nvPr/>
            </p:nvGrpSpPr>
            <p:grpSpPr>
              <a:xfrm>
                <a:off x="5736733" y="1871874"/>
                <a:ext cx="102453" cy="100279"/>
                <a:chOff x="1474839" y="2035277"/>
                <a:chExt cx="314632" cy="310439"/>
              </a:xfrm>
            </p:grpSpPr>
            <p:sp>
              <p:nvSpPr>
                <p:cNvPr id="46" name="Rectangle 45">
                  <a:extLst>
                    <a:ext uri="{FF2B5EF4-FFF2-40B4-BE49-F238E27FC236}">
                      <a16:creationId xmlns:a16="http://schemas.microsoft.com/office/drawing/2014/main" id="{F7481540-FA3D-67D8-F4D6-4A68990A21A8}"/>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6D3780-7C46-71F1-7EB3-D2DB449758F8}"/>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DD735155-FB31-AF75-1BEF-E08DCC301A9E}"/>
                  </a:ext>
                </a:extLst>
              </p:cNvPr>
              <p:cNvSpPr txBox="1"/>
              <p:nvPr/>
            </p:nvSpPr>
            <p:spPr>
              <a:xfrm>
                <a:off x="5797587" y="1815755"/>
                <a:ext cx="500458" cy="215444"/>
              </a:xfrm>
              <a:prstGeom prst="rect">
                <a:avLst/>
              </a:prstGeom>
              <a:noFill/>
            </p:spPr>
            <p:txBody>
              <a:bodyPr wrap="none" rtlCol="0">
                <a:spAutoFit/>
              </a:bodyPr>
              <a:lstStyle/>
              <a:p>
                <a:r>
                  <a:rPr lang="en-US" sz="800"/>
                  <a:t>Journal</a:t>
                </a:r>
              </a:p>
            </p:txBody>
          </p:sp>
        </p:grpSp>
        <p:grpSp>
          <p:nvGrpSpPr>
            <p:cNvPr id="48" name="Group 47">
              <a:extLst>
                <a:ext uri="{FF2B5EF4-FFF2-40B4-BE49-F238E27FC236}">
                  <a16:creationId xmlns:a16="http://schemas.microsoft.com/office/drawing/2014/main" id="{B5DE232F-50AC-5D7B-543E-4B454C12C4D0}"/>
                </a:ext>
              </a:extLst>
            </p:cNvPr>
            <p:cNvGrpSpPr/>
            <p:nvPr/>
          </p:nvGrpSpPr>
          <p:grpSpPr>
            <a:xfrm>
              <a:off x="6901639" y="1651575"/>
              <a:ext cx="668713" cy="215444"/>
              <a:chOff x="5736733" y="1815755"/>
              <a:chExt cx="668713" cy="215444"/>
            </a:xfrm>
          </p:grpSpPr>
          <p:grpSp>
            <p:nvGrpSpPr>
              <p:cNvPr id="50" name="Group 49">
                <a:extLst>
                  <a:ext uri="{FF2B5EF4-FFF2-40B4-BE49-F238E27FC236}">
                    <a16:creationId xmlns:a16="http://schemas.microsoft.com/office/drawing/2014/main" id="{EA2947AE-94AF-66A5-4C23-2A0B6473557B}"/>
                  </a:ext>
                </a:extLst>
              </p:cNvPr>
              <p:cNvGrpSpPr>
                <a:grpSpLocks noChangeAspect="1"/>
              </p:cNvGrpSpPr>
              <p:nvPr/>
            </p:nvGrpSpPr>
            <p:grpSpPr>
              <a:xfrm>
                <a:off x="5736733" y="1871874"/>
                <a:ext cx="102453" cy="100279"/>
                <a:chOff x="1474839" y="2035277"/>
                <a:chExt cx="314632" cy="310439"/>
              </a:xfrm>
            </p:grpSpPr>
            <p:sp>
              <p:nvSpPr>
                <p:cNvPr id="71" name="Rectangle 70">
                  <a:extLst>
                    <a:ext uri="{FF2B5EF4-FFF2-40B4-BE49-F238E27FC236}">
                      <a16:creationId xmlns:a16="http://schemas.microsoft.com/office/drawing/2014/main" id="{49A813E0-87DB-755E-AB0A-4D6B3B60271A}"/>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6877D4E-D9C1-75B4-A7B4-BB101DE89C18}"/>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B33030C7-AA54-8EDD-E120-8A12D1EF5244}"/>
                  </a:ext>
                </a:extLst>
              </p:cNvPr>
              <p:cNvSpPr txBox="1"/>
              <p:nvPr/>
            </p:nvSpPr>
            <p:spPr>
              <a:xfrm>
                <a:off x="5797587" y="1815755"/>
                <a:ext cx="607859" cy="215444"/>
              </a:xfrm>
              <a:prstGeom prst="rect">
                <a:avLst/>
              </a:prstGeom>
              <a:noFill/>
            </p:spPr>
            <p:txBody>
              <a:bodyPr wrap="none" rtlCol="0">
                <a:spAutoFit/>
              </a:bodyPr>
              <a:lstStyle/>
              <a:p>
                <a:r>
                  <a:rPr lang="en-US" sz="800"/>
                  <a:t>Swag Bag</a:t>
                </a:r>
              </a:p>
            </p:txBody>
          </p:sp>
        </p:grpSp>
      </p:grpSp>
      <p:sp>
        <p:nvSpPr>
          <p:cNvPr id="91" name="TextBox 90">
            <a:extLst>
              <a:ext uri="{FF2B5EF4-FFF2-40B4-BE49-F238E27FC236}">
                <a16:creationId xmlns:a16="http://schemas.microsoft.com/office/drawing/2014/main" id="{E947BA51-BE0F-AC6E-D33A-C40433FBF2A6}"/>
              </a:ext>
            </a:extLst>
          </p:cNvPr>
          <p:cNvSpPr txBox="1"/>
          <p:nvPr/>
        </p:nvSpPr>
        <p:spPr>
          <a:xfrm>
            <a:off x="749687" y="1750199"/>
            <a:ext cx="1468672" cy="245132"/>
          </a:xfrm>
          <a:prstGeom prst="rect">
            <a:avLst/>
          </a:prstGeom>
          <a:noFill/>
        </p:spPr>
        <p:txBody>
          <a:bodyPr wrap="none" rtlCol="0">
            <a:spAutoFit/>
          </a:bodyPr>
          <a:lstStyle/>
          <a:p>
            <a:pPr>
              <a:lnSpc>
                <a:spcPct val="140000"/>
              </a:lnSpc>
            </a:pPr>
            <a:r>
              <a:rPr lang="en-US" sz="800" b="1" dirty="0"/>
              <a:t>COLLABORATOR    $11,500</a:t>
            </a:r>
          </a:p>
        </p:txBody>
      </p:sp>
      <p:grpSp>
        <p:nvGrpSpPr>
          <p:cNvPr id="570" name="Group 569">
            <a:extLst>
              <a:ext uri="{FF2B5EF4-FFF2-40B4-BE49-F238E27FC236}">
                <a16:creationId xmlns:a16="http://schemas.microsoft.com/office/drawing/2014/main" id="{FABAA8F3-F481-9998-1242-41E7C6C73631}"/>
              </a:ext>
            </a:extLst>
          </p:cNvPr>
          <p:cNvGrpSpPr/>
          <p:nvPr/>
        </p:nvGrpSpPr>
        <p:grpSpPr>
          <a:xfrm>
            <a:off x="924157" y="1956242"/>
            <a:ext cx="4049751" cy="224070"/>
            <a:chOff x="857395" y="2016913"/>
            <a:chExt cx="4049751" cy="224070"/>
          </a:xfrm>
        </p:grpSpPr>
        <p:grpSp>
          <p:nvGrpSpPr>
            <p:cNvPr id="93" name="Group 92">
              <a:extLst>
                <a:ext uri="{FF2B5EF4-FFF2-40B4-BE49-F238E27FC236}">
                  <a16:creationId xmlns:a16="http://schemas.microsoft.com/office/drawing/2014/main" id="{B57A6D42-AC2F-F3D1-50C7-17AC38A029AA}"/>
                </a:ext>
              </a:extLst>
            </p:cNvPr>
            <p:cNvGrpSpPr/>
            <p:nvPr/>
          </p:nvGrpSpPr>
          <p:grpSpPr>
            <a:xfrm>
              <a:off x="857395" y="2016913"/>
              <a:ext cx="1109539" cy="215444"/>
              <a:chOff x="5736733" y="1815755"/>
              <a:chExt cx="1109539" cy="215444"/>
            </a:xfrm>
          </p:grpSpPr>
          <p:grpSp>
            <p:nvGrpSpPr>
              <p:cNvPr id="188" name="Group 187">
                <a:extLst>
                  <a:ext uri="{FF2B5EF4-FFF2-40B4-BE49-F238E27FC236}">
                    <a16:creationId xmlns:a16="http://schemas.microsoft.com/office/drawing/2014/main" id="{98A239F3-EDBE-4D53-9363-52BEE65967AD}"/>
                  </a:ext>
                </a:extLst>
              </p:cNvPr>
              <p:cNvGrpSpPr>
                <a:grpSpLocks noChangeAspect="1"/>
              </p:cNvGrpSpPr>
              <p:nvPr/>
            </p:nvGrpSpPr>
            <p:grpSpPr>
              <a:xfrm>
                <a:off x="5736733" y="1871874"/>
                <a:ext cx="102453" cy="100279"/>
                <a:chOff x="1474839" y="2035277"/>
                <a:chExt cx="314632" cy="310439"/>
              </a:xfrm>
            </p:grpSpPr>
            <p:sp>
              <p:nvSpPr>
                <p:cNvPr id="192" name="Rectangle 191">
                  <a:extLst>
                    <a:ext uri="{FF2B5EF4-FFF2-40B4-BE49-F238E27FC236}">
                      <a16:creationId xmlns:a16="http://schemas.microsoft.com/office/drawing/2014/main" id="{ABA8BD6B-704A-8103-0701-192553F2A46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A1F6543B-D5F1-3BAF-793C-EDE9198CECA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TextBox 190">
                <a:extLst>
                  <a:ext uri="{FF2B5EF4-FFF2-40B4-BE49-F238E27FC236}">
                    <a16:creationId xmlns:a16="http://schemas.microsoft.com/office/drawing/2014/main" id="{14B7FF44-C651-F85F-4F78-D9DB75F1BF66}"/>
                  </a:ext>
                </a:extLst>
              </p:cNvPr>
              <p:cNvSpPr txBox="1"/>
              <p:nvPr/>
            </p:nvSpPr>
            <p:spPr>
              <a:xfrm>
                <a:off x="5797587" y="1815755"/>
                <a:ext cx="1048685" cy="215444"/>
              </a:xfrm>
              <a:prstGeom prst="rect">
                <a:avLst/>
              </a:prstGeom>
              <a:noFill/>
            </p:spPr>
            <p:txBody>
              <a:bodyPr wrap="none" rtlCol="0">
                <a:spAutoFit/>
              </a:bodyPr>
              <a:lstStyle/>
              <a:p>
                <a:r>
                  <a:rPr lang="en-US" sz="800"/>
                  <a:t>Conference Signage</a:t>
                </a:r>
              </a:p>
            </p:txBody>
          </p:sp>
        </p:grpSp>
        <p:grpSp>
          <p:nvGrpSpPr>
            <p:cNvPr id="97" name="Group 96">
              <a:extLst>
                <a:ext uri="{FF2B5EF4-FFF2-40B4-BE49-F238E27FC236}">
                  <a16:creationId xmlns:a16="http://schemas.microsoft.com/office/drawing/2014/main" id="{5F6FC697-77F9-DA11-7703-11EA76A12D16}"/>
                </a:ext>
              </a:extLst>
            </p:cNvPr>
            <p:cNvGrpSpPr/>
            <p:nvPr/>
          </p:nvGrpSpPr>
          <p:grpSpPr>
            <a:xfrm>
              <a:off x="2027788" y="2025539"/>
              <a:ext cx="784129" cy="215444"/>
              <a:chOff x="5736733" y="1815755"/>
              <a:chExt cx="784129" cy="215444"/>
            </a:xfrm>
          </p:grpSpPr>
          <p:grpSp>
            <p:nvGrpSpPr>
              <p:cNvPr id="138" name="Group 137">
                <a:extLst>
                  <a:ext uri="{FF2B5EF4-FFF2-40B4-BE49-F238E27FC236}">
                    <a16:creationId xmlns:a16="http://schemas.microsoft.com/office/drawing/2014/main" id="{34864E29-53C8-4210-04BB-60BAAF7010C5}"/>
                  </a:ext>
                </a:extLst>
              </p:cNvPr>
              <p:cNvGrpSpPr>
                <a:grpSpLocks noChangeAspect="1"/>
              </p:cNvGrpSpPr>
              <p:nvPr/>
            </p:nvGrpSpPr>
            <p:grpSpPr>
              <a:xfrm>
                <a:off x="5736733" y="1871874"/>
                <a:ext cx="102453" cy="100279"/>
                <a:chOff x="1474839" y="2035277"/>
                <a:chExt cx="314632" cy="310439"/>
              </a:xfrm>
            </p:grpSpPr>
            <p:sp>
              <p:nvSpPr>
                <p:cNvPr id="141" name="Rectangle 140">
                  <a:extLst>
                    <a:ext uri="{FF2B5EF4-FFF2-40B4-BE49-F238E27FC236}">
                      <a16:creationId xmlns:a16="http://schemas.microsoft.com/office/drawing/2014/main" id="{0EEE3C6D-844A-33C9-C46C-4FE37700EDFC}"/>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6800E709-E79F-4285-DA94-0E1A9707BDA4}"/>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a:extLst>
                  <a:ext uri="{FF2B5EF4-FFF2-40B4-BE49-F238E27FC236}">
                    <a16:creationId xmlns:a16="http://schemas.microsoft.com/office/drawing/2014/main" id="{E9067997-227B-9245-C010-D5A7D008111A}"/>
                  </a:ext>
                </a:extLst>
              </p:cNvPr>
              <p:cNvSpPr txBox="1"/>
              <p:nvPr/>
            </p:nvSpPr>
            <p:spPr>
              <a:xfrm>
                <a:off x="5797587" y="1815755"/>
                <a:ext cx="723275" cy="215444"/>
              </a:xfrm>
              <a:prstGeom prst="rect">
                <a:avLst/>
              </a:prstGeom>
              <a:noFill/>
            </p:spPr>
            <p:txBody>
              <a:bodyPr wrap="none" rtlCol="0">
                <a:spAutoFit/>
              </a:bodyPr>
              <a:lstStyle/>
              <a:p>
                <a:r>
                  <a:rPr lang="en-US" sz="800"/>
                  <a:t>Water Bottle</a:t>
                </a:r>
              </a:p>
            </p:txBody>
          </p:sp>
        </p:grpSp>
        <p:grpSp>
          <p:nvGrpSpPr>
            <p:cNvPr id="98" name="Group 97">
              <a:extLst>
                <a:ext uri="{FF2B5EF4-FFF2-40B4-BE49-F238E27FC236}">
                  <a16:creationId xmlns:a16="http://schemas.microsoft.com/office/drawing/2014/main" id="{ACBCBB1C-30DA-2A3F-4A00-00C9702BB66F}"/>
                </a:ext>
              </a:extLst>
            </p:cNvPr>
            <p:cNvGrpSpPr/>
            <p:nvPr/>
          </p:nvGrpSpPr>
          <p:grpSpPr>
            <a:xfrm>
              <a:off x="2830143" y="2025539"/>
              <a:ext cx="880309" cy="215444"/>
              <a:chOff x="5736733" y="1815755"/>
              <a:chExt cx="880309" cy="215444"/>
            </a:xfrm>
          </p:grpSpPr>
          <p:grpSp>
            <p:nvGrpSpPr>
              <p:cNvPr id="132" name="Group 131">
                <a:extLst>
                  <a:ext uri="{FF2B5EF4-FFF2-40B4-BE49-F238E27FC236}">
                    <a16:creationId xmlns:a16="http://schemas.microsoft.com/office/drawing/2014/main" id="{25AB1EC8-D33B-7889-C398-C0DC1890EA5A}"/>
                  </a:ext>
                </a:extLst>
              </p:cNvPr>
              <p:cNvGrpSpPr>
                <a:grpSpLocks noChangeAspect="1"/>
              </p:cNvGrpSpPr>
              <p:nvPr/>
            </p:nvGrpSpPr>
            <p:grpSpPr>
              <a:xfrm>
                <a:off x="5736733" y="1871874"/>
                <a:ext cx="102453" cy="100279"/>
                <a:chOff x="1474839" y="2035277"/>
                <a:chExt cx="314632" cy="310439"/>
              </a:xfrm>
            </p:grpSpPr>
            <p:sp>
              <p:nvSpPr>
                <p:cNvPr id="134" name="Rectangle 133">
                  <a:extLst>
                    <a:ext uri="{FF2B5EF4-FFF2-40B4-BE49-F238E27FC236}">
                      <a16:creationId xmlns:a16="http://schemas.microsoft.com/office/drawing/2014/main" id="{FC08CABD-1FE1-8AB4-4DFD-09FD32CB8D11}"/>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315C731-13DD-9CB8-569A-A1A851D071B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TextBox 132">
                <a:extLst>
                  <a:ext uri="{FF2B5EF4-FFF2-40B4-BE49-F238E27FC236}">
                    <a16:creationId xmlns:a16="http://schemas.microsoft.com/office/drawing/2014/main" id="{61D8F7DD-E9A9-DFF1-B904-A974B6E919B7}"/>
                  </a:ext>
                </a:extLst>
              </p:cNvPr>
              <p:cNvSpPr txBox="1"/>
              <p:nvPr/>
            </p:nvSpPr>
            <p:spPr>
              <a:xfrm>
                <a:off x="5797587" y="1815755"/>
                <a:ext cx="819455" cy="215444"/>
              </a:xfrm>
              <a:prstGeom prst="rect">
                <a:avLst/>
              </a:prstGeom>
              <a:noFill/>
            </p:spPr>
            <p:txBody>
              <a:bodyPr wrap="none" rtlCol="0">
                <a:spAutoFit/>
              </a:bodyPr>
              <a:lstStyle/>
              <a:p>
                <a:r>
                  <a:rPr lang="en-US" sz="800"/>
                  <a:t>Hand Sanitizer</a:t>
                </a:r>
              </a:p>
            </p:txBody>
          </p:sp>
        </p:grpSp>
        <p:grpSp>
          <p:nvGrpSpPr>
            <p:cNvPr id="99" name="Group 98">
              <a:extLst>
                <a:ext uri="{FF2B5EF4-FFF2-40B4-BE49-F238E27FC236}">
                  <a16:creationId xmlns:a16="http://schemas.microsoft.com/office/drawing/2014/main" id="{7094995E-3878-FB8F-56DE-4768D1FE3D2B}"/>
                </a:ext>
              </a:extLst>
            </p:cNvPr>
            <p:cNvGrpSpPr/>
            <p:nvPr/>
          </p:nvGrpSpPr>
          <p:grpSpPr>
            <a:xfrm>
              <a:off x="3728678" y="2025539"/>
              <a:ext cx="1178468" cy="215444"/>
              <a:chOff x="5736733" y="1815755"/>
              <a:chExt cx="1178468" cy="215444"/>
            </a:xfrm>
          </p:grpSpPr>
          <p:grpSp>
            <p:nvGrpSpPr>
              <p:cNvPr id="127" name="Group 126">
                <a:extLst>
                  <a:ext uri="{FF2B5EF4-FFF2-40B4-BE49-F238E27FC236}">
                    <a16:creationId xmlns:a16="http://schemas.microsoft.com/office/drawing/2014/main" id="{4579864D-4FD2-EF68-9C5B-9AF66EE2572E}"/>
                  </a:ext>
                </a:extLst>
              </p:cNvPr>
              <p:cNvGrpSpPr>
                <a:grpSpLocks noChangeAspect="1"/>
              </p:cNvGrpSpPr>
              <p:nvPr/>
            </p:nvGrpSpPr>
            <p:grpSpPr>
              <a:xfrm>
                <a:off x="5736733" y="1871874"/>
                <a:ext cx="102453" cy="100279"/>
                <a:chOff x="1474839" y="2035277"/>
                <a:chExt cx="314632" cy="310439"/>
              </a:xfrm>
            </p:grpSpPr>
            <p:sp>
              <p:nvSpPr>
                <p:cNvPr id="130" name="Rectangle 129">
                  <a:extLst>
                    <a:ext uri="{FF2B5EF4-FFF2-40B4-BE49-F238E27FC236}">
                      <a16:creationId xmlns:a16="http://schemas.microsoft.com/office/drawing/2014/main" id="{8764A5C5-E803-CDD8-1BC4-9DCBFD603171}"/>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F350E93-04B7-68B0-F335-670238DC750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a:extLst>
                  <a:ext uri="{FF2B5EF4-FFF2-40B4-BE49-F238E27FC236}">
                    <a16:creationId xmlns:a16="http://schemas.microsoft.com/office/drawing/2014/main" id="{3C213A2A-9E94-3151-96C1-B20539DEB4A5}"/>
                  </a:ext>
                </a:extLst>
              </p:cNvPr>
              <p:cNvSpPr txBox="1"/>
              <p:nvPr/>
            </p:nvSpPr>
            <p:spPr>
              <a:xfrm>
                <a:off x="5797587" y="1815755"/>
                <a:ext cx="1117614" cy="215444"/>
              </a:xfrm>
              <a:prstGeom prst="rect">
                <a:avLst/>
              </a:prstGeom>
              <a:noFill/>
            </p:spPr>
            <p:txBody>
              <a:bodyPr wrap="none" rtlCol="0">
                <a:spAutoFit/>
              </a:bodyPr>
              <a:lstStyle/>
              <a:p>
                <a:r>
                  <a:rPr lang="en-US" sz="800"/>
                  <a:t>3-in-1 Charging Cable</a:t>
                </a:r>
              </a:p>
            </p:txBody>
          </p:sp>
        </p:grpSp>
      </p:grpSp>
      <p:sp>
        <p:nvSpPr>
          <p:cNvPr id="240" name="TextBox 239">
            <a:extLst>
              <a:ext uri="{FF2B5EF4-FFF2-40B4-BE49-F238E27FC236}">
                <a16:creationId xmlns:a16="http://schemas.microsoft.com/office/drawing/2014/main" id="{2FD268C4-0D61-6D8E-8A60-BA36F3A4AA2C}"/>
              </a:ext>
            </a:extLst>
          </p:cNvPr>
          <p:cNvSpPr txBox="1"/>
          <p:nvPr/>
        </p:nvSpPr>
        <p:spPr>
          <a:xfrm>
            <a:off x="749687" y="2124163"/>
            <a:ext cx="1258678" cy="245132"/>
          </a:xfrm>
          <a:prstGeom prst="rect">
            <a:avLst/>
          </a:prstGeom>
          <a:noFill/>
        </p:spPr>
        <p:txBody>
          <a:bodyPr wrap="none" rtlCol="0">
            <a:spAutoFit/>
          </a:bodyPr>
          <a:lstStyle/>
          <a:p>
            <a:pPr>
              <a:lnSpc>
                <a:spcPct val="140000"/>
              </a:lnSpc>
            </a:pPr>
            <a:r>
              <a:rPr lang="en-US" sz="800" b="1" dirty="0"/>
              <a:t>BENEFACTOR     $5,000</a:t>
            </a:r>
          </a:p>
        </p:txBody>
      </p:sp>
      <p:grpSp>
        <p:nvGrpSpPr>
          <p:cNvPr id="242" name="Group 241">
            <a:extLst>
              <a:ext uri="{FF2B5EF4-FFF2-40B4-BE49-F238E27FC236}">
                <a16:creationId xmlns:a16="http://schemas.microsoft.com/office/drawing/2014/main" id="{FA414D20-51B9-5D4D-1381-F0A478CDE1FD}"/>
              </a:ext>
            </a:extLst>
          </p:cNvPr>
          <p:cNvGrpSpPr/>
          <p:nvPr/>
        </p:nvGrpSpPr>
        <p:grpSpPr>
          <a:xfrm>
            <a:off x="924157" y="2338832"/>
            <a:ext cx="1694635" cy="215444"/>
            <a:chOff x="5736733" y="1815755"/>
            <a:chExt cx="1694635" cy="215444"/>
          </a:xfrm>
        </p:grpSpPr>
        <p:grpSp>
          <p:nvGrpSpPr>
            <p:cNvPr id="259" name="Group 258">
              <a:extLst>
                <a:ext uri="{FF2B5EF4-FFF2-40B4-BE49-F238E27FC236}">
                  <a16:creationId xmlns:a16="http://schemas.microsoft.com/office/drawing/2014/main" id="{64030888-5AE9-344D-04BF-E0D727A67566}"/>
                </a:ext>
              </a:extLst>
            </p:cNvPr>
            <p:cNvGrpSpPr>
              <a:grpSpLocks noChangeAspect="1"/>
            </p:cNvGrpSpPr>
            <p:nvPr/>
          </p:nvGrpSpPr>
          <p:grpSpPr>
            <a:xfrm>
              <a:off x="5736733" y="1871874"/>
              <a:ext cx="102453" cy="100279"/>
              <a:chOff x="1474839" y="2035277"/>
              <a:chExt cx="314632" cy="310439"/>
            </a:xfrm>
          </p:grpSpPr>
          <p:sp>
            <p:nvSpPr>
              <p:cNvPr id="261" name="Rectangle 260">
                <a:extLst>
                  <a:ext uri="{FF2B5EF4-FFF2-40B4-BE49-F238E27FC236}">
                    <a16:creationId xmlns:a16="http://schemas.microsoft.com/office/drawing/2014/main" id="{DCF9A33D-F754-F19A-CD23-BFDC88C805B8}"/>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2DC351D-A5C7-ACD9-CC85-186A7774B0BC}"/>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0" name="TextBox 259">
              <a:extLst>
                <a:ext uri="{FF2B5EF4-FFF2-40B4-BE49-F238E27FC236}">
                  <a16:creationId xmlns:a16="http://schemas.microsoft.com/office/drawing/2014/main" id="{0787042C-E726-439B-ECAF-2154D1EBA44F}"/>
                </a:ext>
              </a:extLst>
            </p:cNvPr>
            <p:cNvSpPr txBox="1"/>
            <p:nvPr/>
          </p:nvSpPr>
          <p:spPr>
            <a:xfrm>
              <a:off x="5797587" y="1815755"/>
              <a:ext cx="1633781" cy="215444"/>
            </a:xfrm>
            <a:prstGeom prst="rect">
              <a:avLst/>
            </a:prstGeom>
            <a:noFill/>
          </p:spPr>
          <p:txBody>
            <a:bodyPr wrap="none" rtlCol="0">
              <a:spAutoFit/>
            </a:bodyPr>
            <a:lstStyle/>
            <a:p>
              <a:r>
                <a:rPr lang="en-US" sz="800"/>
                <a:t>Coffee Breaks </a:t>
              </a:r>
              <a:r>
                <a:rPr lang="en-US" sz="800" i="1"/>
                <a:t>(two opportunities)</a:t>
              </a:r>
            </a:p>
          </p:txBody>
        </p:sp>
      </p:grpSp>
      <p:grpSp>
        <p:nvGrpSpPr>
          <p:cNvPr id="244" name="Group 243">
            <a:extLst>
              <a:ext uri="{FF2B5EF4-FFF2-40B4-BE49-F238E27FC236}">
                <a16:creationId xmlns:a16="http://schemas.microsoft.com/office/drawing/2014/main" id="{A4D1C3F2-06B0-515D-8AE8-2733E2A2ABAA}"/>
              </a:ext>
            </a:extLst>
          </p:cNvPr>
          <p:cNvGrpSpPr/>
          <p:nvPr/>
        </p:nvGrpSpPr>
        <p:grpSpPr>
          <a:xfrm>
            <a:off x="2670041" y="2347458"/>
            <a:ext cx="1622500" cy="215444"/>
            <a:chOff x="5736733" y="1815755"/>
            <a:chExt cx="1622500" cy="215444"/>
          </a:xfrm>
        </p:grpSpPr>
        <p:grpSp>
          <p:nvGrpSpPr>
            <p:cNvPr id="255" name="Group 254">
              <a:extLst>
                <a:ext uri="{FF2B5EF4-FFF2-40B4-BE49-F238E27FC236}">
                  <a16:creationId xmlns:a16="http://schemas.microsoft.com/office/drawing/2014/main" id="{C916AEC9-D696-A4AB-6076-F1B2844E1FB2}"/>
                </a:ext>
              </a:extLst>
            </p:cNvPr>
            <p:cNvGrpSpPr>
              <a:grpSpLocks noChangeAspect="1"/>
            </p:cNvGrpSpPr>
            <p:nvPr/>
          </p:nvGrpSpPr>
          <p:grpSpPr>
            <a:xfrm>
              <a:off x="5736733" y="1871874"/>
              <a:ext cx="102453" cy="100279"/>
              <a:chOff x="1474839" y="2035277"/>
              <a:chExt cx="314632" cy="310439"/>
            </a:xfrm>
          </p:grpSpPr>
          <p:sp>
            <p:nvSpPr>
              <p:cNvPr id="257" name="Rectangle 256">
                <a:extLst>
                  <a:ext uri="{FF2B5EF4-FFF2-40B4-BE49-F238E27FC236}">
                    <a16:creationId xmlns:a16="http://schemas.microsoft.com/office/drawing/2014/main" id="{1F251F11-DAB7-BC02-7B9D-3B86EC0E627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BC54FD0-CEBA-A08E-29BF-03FA9546AE5E}"/>
                  </a:ext>
                </a:extLst>
              </p:cNvPr>
              <p:cNvSpPr/>
              <p:nvPr/>
            </p:nvSpPr>
            <p:spPr>
              <a:xfrm>
                <a:off x="1474839" y="2035277"/>
                <a:ext cx="285135" cy="285137"/>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 name="TextBox 255">
              <a:extLst>
                <a:ext uri="{FF2B5EF4-FFF2-40B4-BE49-F238E27FC236}">
                  <a16:creationId xmlns:a16="http://schemas.microsoft.com/office/drawing/2014/main" id="{F13F9E91-AB27-E6CB-EAB8-F47DD31C8D54}"/>
                </a:ext>
              </a:extLst>
            </p:cNvPr>
            <p:cNvSpPr txBox="1"/>
            <p:nvPr/>
          </p:nvSpPr>
          <p:spPr>
            <a:xfrm>
              <a:off x="5797587" y="1815755"/>
              <a:ext cx="1561646" cy="215444"/>
            </a:xfrm>
            <a:prstGeom prst="rect">
              <a:avLst/>
            </a:prstGeom>
            <a:noFill/>
          </p:spPr>
          <p:txBody>
            <a:bodyPr wrap="none" rtlCol="0">
              <a:spAutoFit/>
            </a:bodyPr>
            <a:lstStyle/>
            <a:p>
              <a:r>
                <a:rPr lang="en-US" sz="800"/>
                <a:t>Snack Items </a:t>
              </a:r>
              <a:r>
                <a:rPr lang="en-US" sz="800" i="1"/>
                <a:t>(two opportunities)</a:t>
              </a:r>
            </a:p>
          </p:txBody>
        </p:sp>
      </p:grpSp>
      <p:grpSp>
        <p:nvGrpSpPr>
          <p:cNvPr id="246" name="Group 245">
            <a:extLst>
              <a:ext uri="{FF2B5EF4-FFF2-40B4-BE49-F238E27FC236}">
                <a16:creationId xmlns:a16="http://schemas.microsoft.com/office/drawing/2014/main" id="{020BF1E6-9243-2A0B-6A47-0D8945E67730}"/>
              </a:ext>
            </a:extLst>
          </p:cNvPr>
          <p:cNvGrpSpPr/>
          <p:nvPr/>
        </p:nvGrpSpPr>
        <p:grpSpPr>
          <a:xfrm>
            <a:off x="4353395" y="2347458"/>
            <a:ext cx="2096989" cy="215444"/>
            <a:chOff x="5736733" y="1815755"/>
            <a:chExt cx="2096989" cy="215444"/>
          </a:xfrm>
        </p:grpSpPr>
        <p:grpSp>
          <p:nvGrpSpPr>
            <p:cNvPr id="247" name="Group 246">
              <a:extLst>
                <a:ext uri="{FF2B5EF4-FFF2-40B4-BE49-F238E27FC236}">
                  <a16:creationId xmlns:a16="http://schemas.microsoft.com/office/drawing/2014/main" id="{0F1CE8D0-FF8E-9620-FAB7-26A4EC24597A}"/>
                </a:ext>
              </a:extLst>
            </p:cNvPr>
            <p:cNvGrpSpPr>
              <a:grpSpLocks noChangeAspect="1"/>
            </p:cNvGrpSpPr>
            <p:nvPr/>
          </p:nvGrpSpPr>
          <p:grpSpPr>
            <a:xfrm>
              <a:off x="5736733" y="1871874"/>
              <a:ext cx="102453" cy="100279"/>
              <a:chOff x="1474839" y="2035277"/>
              <a:chExt cx="314632" cy="310439"/>
            </a:xfrm>
          </p:grpSpPr>
          <p:sp>
            <p:nvSpPr>
              <p:cNvPr id="249" name="Rectangle 248">
                <a:extLst>
                  <a:ext uri="{FF2B5EF4-FFF2-40B4-BE49-F238E27FC236}">
                    <a16:creationId xmlns:a16="http://schemas.microsoft.com/office/drawing/2014/main" id="{0FD8BA4C-92CE-4CD9-FDB7-31C698B2F406}"/>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3CC0ACDF-F384-73F3-6EE8-4D9F0FE8C1C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TextBox 247">
              <a:extLst>
                <a:ext uri="{FF2B5EF4-FFF2-40B4-BE49-F238E27FC236}">
                  <a16:creationId xmlns:a16="http://schemas.microsoft.com/office/drawing/2014/main" id="{2B59DB9E-068B-13B4-074E-9A2BDC565D4B}"/>
                </a:ext>
              </a:extLst>
            </p:cNvPr>
            <p:cNvSpPr txBox="1"/>
            <p:nvPr/>
          </p:nvSpPr>
          <p:spPr>
            <a:xfrm>
              <a:off x="5797587" y="1815755"/>
              <a:ext cx="2036135" cy="215444"/>
            </a:xfrm>
            <a:prstGeom prst="rect">
              <a:avLst/>
            </a:prstGeom>
            <a:noFill/>
          </p:spPr>
          <p:txBody>
            <a:bodyPr wrap="none" rtlCol="0">
              <a:spAutoFit/>
            </a:bodyPr>
            <a:lstStyle/>
            <a:p>
              <a:r>
                <a:rPr lang="en-US" sz="800"/>
                <a:t>Scrambler/Mind Puzzle </a:t>
              </a:r>
              <a:r>
                <a:rPr lang="en-US" sz="800" i="1"/>
                <a:t>(two opportunities)</a:t>
              </a:r>
            </a:p>
          </p:txBody>
        </p:sp>
      </p:grpSp>
      <p:sp>
        <p:nvSpPr>
          <p:cNvPr id="265" name="TextBox 264">
            <a:extLst>
              <a:ext uri="{FF2B5EF4-FFF2-40B4-BE49-F238E27FC236}">
                <a16:creationId xmlns:a16="http://schemas.microsoft.com/office/drawing/2014/main" id="{660F4EAB-B515-743B-2318-55671C0A4103}"/>
              </a:ext>
            </a:extLst>
          </p:cNvPr>
          <p:cNvSpPr txBox="1"/>
          <p:nvPr/>
        </p:nvSpPr>
        <p:spPr>
          <a:xfrm>
            <a:off x="672474" y="2688007"/>
            <a:ext cx="5354351" cy="230832"/>
          </a:xfrm>
          <a:prstGeom prst="rect">
            <a:avLst/>
          </a:prstGeom>
          <a:noFill/>
        </p:spPr>
        <p:txBody>
          <a:bodyPr wrap="none" rtlCol="0">
            <a:spAutoFit/>
          </a:bodyPr>
          <a:lstStyle/>
          <a:p>
            <a:r>
              <a:rPr lang="en-US" sz="900" b="1">
                <a:solidFill>
                  <a:schemeClr val="tx2"/>
                </a:solidFill>
                <a:latin typeface="+mj-lt"/>
              </a:rPr>
              <a:t>SPONSORSHIP OPPORTUNITIES – SINGLE CONFERENCE    </a:t>
            </a:r>
            <a:r>
              <a:rPr lang="en-US" sz="800" b="1" i="1">
                <a:solidFill>
                  <a:schemeClr val="tx2"/>
                </a:solidFill>
                <a:latin typeface="+mj-lt"/>
              </a:rPr>
              <a:t>Please indicate level and conference(s) chosen:</a:t>
            </a:r>
            <a:endParaRPr lang="en-US" sz="900" b="1" i="1">
              <a:solidFill>
                <a:schemeClr val="tx2"/>
              </a:solidFill>
              <a:latin typeface="+mj-lt"/>
            </a:endParaRPr>
          </a:p>
        </p:txBody>
      </p:sp>
      <p:pic>
        <p:nvPicPr>
          <p:cNvPr id="352" name="Picture 351" descr="A green text on a white background&#10;&#10;Description automatically generated">
            <a:extLst>
              <a:ext uri="{FF2B5EF4-FFF2-40B4-BE49-F238E27FC236}">
                <a16:creationId xmlns:a16="http://schemas.microsoft.com/office/drawing/2014/main" id="{80763AF8-3F59-6DE3-6928-DACD35BA8D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7007" y="1813291"/>
            <a:ext cx="792625" cy="135774"/>
          </a:xfrm>
          <a:prstGeom prst="rect">
            <a:avLst/>
          </a:prstGeom>
        </p:spPr>
      </p:pic>
      <p:pic>
        <p:nvPicPr>
          <p:cNvPr id="353" name="Picture 352" descr="A blue and white amp logo&#10;&#10;Description automatically generated">
            <a:extLst>
              <a:ext uri="{FF2B5EF4-FFF2-40B4-BE49-F238E27FC236}">
                <a16:creationId xmlns:a16="http://schemas.microsoft.com/office/drawing/2014/main" id="{755F5675-B0B6-9A38-8FC9-1DA23DF244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7007" y="1451909"/>
            <a:ext cx="565112" cy="135774"/>
          </a:xfrm>
          <a:prstGeom prst="rect">
            <a:avLst/>
          </a:prstGeom>
        </p:spPr>
      </p:pic>
      <p:pic>
        <p:nvPicPr>
          <p:cNvPr id="354" name="Picture 353" descr="A close up of a logo&#10;&#10;Description automatically generated">
            <a:extLst>
              <a:ext uri="{FF2B5EF4-FFF2-40B4-BE49-F238E27FC236}">
                <a16:creationId xmlns:a16="http://schemas.microsoft.com/office/drawing/2014/main" id="{3EB11274-8029-D358-8A8E-C7013A38C6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3401" y="2195100"/>
            <a:ext cx="682538" cy="135774"/>
          </a:xfrm>
          <a:prstGeom prst="rect">
            <a:avLst/>
          </a:prstGeom>
        </p:spPr>
      </p:pic>
      <p:cxnSp>
        <p:nvCxnSpPr>
          <p:cNvPr id="355" name="Straight Connector 354">
            <a:extLst>
              <a:ext uri="{FF2B5EF4-FFF2-40B4-BE49-F238E27FC236}">
                <a16:creationId xmlns:a16="http://schemas.microsoft.com/office/drawing/2014/main" id="{6B25275A-7151-F4CD-2302-8D3B746220AE}"/>
              </a:ext>
            </a:extLst>
          </p:cNvPr>
          <p:cNvCxnSpPr>
            <a:cxnSpLocks/>
            <a:stCxn id="123" idx="3"/>
          </p:cNvCxnSpPr>
          <p:nvPr/>
        </p:nvCxnSpPr>
        <p:spPr>
          <a:xfrm>
            <a:off x="1933024" y="1507427"/>
            <a:ext cx="5953886" cy="15368"/>
          </a:xfrm>
          <a:prstGeom prst="line">
            <a:avLst/>
          </a:prstGeom>
        </p:spPr>
        <p:style>
          <a:lnRef idx="1">
            <a:schemeClr val="accent4"/>
          </a:lnRef>
          <a:fillRef idx="0">
            <a:schemeClr val="accent4"/>
          </a:fillRef>
          <a:effectRef idx="0">
            <a:schemeClr val="accent4"/>
          </a:effectRef>
          <a:fontRef idx="minor">
            <a:schemeClr val="tx1"/>
          </a:fontRef>
        </p:style>
      </p:cxnSp>
      <p:cxnSp>
        <p:nvCxnSpPr>
          <p:cNvPr id="357" name="Straight Connector 356">
            <a:extLst>
              <a:ext uri="{FF2B5EF4-FFF2-40B4-BE49-F238E27FC236}">
                <a16:creationId xmlns:a16="http://schemas.microsoft.com/office/drawing/2014/main" id="{7C9110DD-1942-A834-17CE-1D4D0B343280}"/>
              </a:ext>
            </a:extLst>
          </p:cNvPr>
          <p:cNvCxnSpPr>
            <a:cxnSpLocks/>
          </p:cNvCxnSpPr>
          <p:nvPr/>
        </p:nvCxnSpPr>
        <p:spPr>
          <a:xfrm>
            <a:off x="2118545" y="1895329"/>
            <a:ext cx="575895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61" name="Straight Connector 360">
            <a:extLst>
              <a:ext uri="{FF2B5EF4-FFF2-40B4-BE49-F238E27FC236}">
                <a16:creationId xmlns:a16="http://schemas.microsoft.com/office/drawing/2014/main" id="{AB7670A5-A873-4589-5A22-5DBCA40B3EAD}"/>
              </a:ext>
            </a:extLst>
          </p:cNvPr>
          <p:cNvCxnSpPr>
            <a:cxnSpLocks/>
          </p:cNvCxnSpPr>
          <p:nvPr/>
        </p:nvCxnSpPr>
        <p:spPr>
          <a:xfrm>
            <a:off x="1950342" y="2262471"/>
            <a:ext cx="5927156" cy="0"/>
          </a:xfrm>
          <a:prstGeom prst="line">
            <a:avLst/>
          </a:prstGeom>
        </p:spPr>
        <p:style>
          <a:lnRef idx="1">
            <a:schemeClr val="accent4"/>
          </a:lnRef>
          <a:fillRef idx="0">
            <a:schemeClr val="accent4"/>
          </a:fillRef>
          <a:effectRef idx="0">
            <a:schemeClr val="accent4"/>
          </a:effectRef>
          <a:fontRef idx="minor">
            <a:schemeClr val="tx1"/>
          </a:fontRef>
        </p:style>
      </p:cxnSp>
      <p:sp>
        <p:nvSpPr>
          <p:cNvPr id="365" name="TextBox 364">
            <a:extLst>
              <a:ext uri="{FF2B5EF4-FFF2-40B4-BE49-F238E27FC236}">
                <a16:creationId xmlns:a16="http://schemas.microsoft.com/office/drawing/2014/main" id="{70191146-FC5C-52F6-6C86-31E32BB015CC}"/>
              </a:ext>
            </a:extLst>
          </p:cNvPr>
          <p:cNvSpPr txBox="1"/>
          <p:nvPr/>
        </p:nvSpPr>
        <p:spPr>
          <a:xfrm>
            <a:off x="735262" y="2879511"/>
            <a:ext cx="720069" cy="762260"/>
          </a:xfrm>
          <a:prstGeom prst="rect">
            <a:avLst/>
          </a:prstGeom>
          <a:noFill/>
        </p:spPr>
        <p:txBody>
          <a:bodyPr wrap="none" lIns="91440" tIns="45720" rIns="91440" bIns="45720" rtlCol="0" anchor="t">
            <a:spAutoFit/>
          </a:bodyPr>
          <a:lstStyle/>
          <a:p>
            <a:pPr>
              <a:lnSpc>
                <a:spcPct val="140000"/>
              </a:lnSpc>
            </a:pPr>
            <a:r>
              <a:rPr lang="en-US" sz="800" b="1"/>
              <a:t>SUMMIT ’25</a:t>
            </a:r>
          </a:p>
          <a:p>
            <a:pPr>
              <a:lnSpc>
                <a:spcPct val="140000"/>
              </a:lnSpc>
            </a:pPr>
            <a:r>
              <a:rPr lang="en-US" sz="800" b="1"/>
              <a:t>EMWB ’25</a:t>
            </a:r>
          </a:p>
          <a:p>
            <a:pPr>
              <a:lnSpc>
                <a:spcPct val="140000"/>
              </a:lnSpc>
            </a:pPr>
            <a:r>
              <a:rPr lang="en-US" sz="800" b="1"/>
              <a:t>NSDTA ’25</a:t>
            </a:r>
          </a:p>
          <a:p>
            <a:pPr>
              <a:lnSpc>
                <a:spcPct val="140000"/>
              </a:lnSpc>
            </a:pPr>
            <a:r>
              <a:rPr lang="en-US" sz="800" b="1"/>
              <a:t>PHSA '25</a:t>
            </a:r>
          </a:p>
        </p:txBody>
      </p:sp>
      <p:sp>
        <p:nvSpPr>
          <p:cNvPr id="576" name="TextBox 575">
            <a:extLst>
              <a:ext uri="{FF2B5EF4-FFF2-40B4-BE49-F238E27FC236}">
                <a16:creationId xmlns:a16="http://schemas.microsoft.com/office/drawing/2014/main" id="{88E2CB09-E5C5-701D-A559-35AEDE9B8CCF}"/>
              </a:ext>
            </a:extLst>
          </p:cNvPr>
          <p:cNvSpPr txBox="1"/>
          <p:nvPr/>
        </p:nvSpPr>
        <p:spPr>
          <a:xfrm>
            <a:off x="669143" y="3726412"/>
            <a:ext cx="4687502" cy="230832"/>
          </a:xfrm>
          <a:prstGeom prst="rect">
            <a:avLst/>
          </a:prstGeom>
          <a:noFill/>
        </p:spPr>
        <p:txBody>
          <a:bodyPr wrap="none" rtlCol="0">
            <a:spAutoFit/>
          </a:bodyPr>
          <a:lstStyle/>
          <a:p>
            <a:r>
              <a:rPr lang="en-US" sz="900" b="1" dirty="0">
                <a:solidFill>
                  <a:schemeClr val="tx2"/>
                </a:solidFill>
                <a:latin typeface="+mj-lt"/>
              </a:rPr>
              <a:t>À LA CARTE OPPORTUNITIES   </a:t>
            </a:r>
            <a:r>
              <a:rPr lang="en-US" sz="800" b="1" i="1" dirty="0">
                <a:solidFill>
                  <a:schemeClr val="tx2"/>
                </a:solidFill>
                <a:latin typeface="+mj-lt"/>
              </a:rPr>
              <a:t>Please indicate à la carte opportunity and conference(s) chosen:</a:t>
            </a:r>
          </a:p>
        </p:txBody>
      </p:sp>
      <p:sp>
        <p:nvSpPr>
          <p:cNvPr id="577" name="TextBox 576">
            <a:extLst>
              <a:ext uri="{FF2B5EF4-FFF2-40B4-BE49-F238E27FC236}">
                <a16:creationId xmlns:a16="http://schemas.microsoft.com/office/drawing/2014/main" id="{DA7ACD1E-6447-0E43-6F29-971E5D9298AE}"/>
              </a:ext>
            </a:extLst>
          </p:cNvPr>
          <p:cNvSpPr txBox="1"/>
          <p:nvPr/>
        </p:nvSpPr>
        <p:spPr>
          <a:xfrm>
            <a:off x="731931" y="3917916"/>
            <a:ext cx="720069" cy="762260"/>
          </a:xfrm>
          <a:prstGeom prst="rect">
            <a:avLst/>
          </a:prstGeom>
          <a:noFill/>
        </p:spPr>
        <p:txBody>
          <a:bodyPr wrap="none" lIns="91440" tIns="45720" rIns="91440" bIns="45720" rtlCol="0" anchor="t">
            <a:spAutoFit/>
          </a:bodyPr>
          <a:lstStyle/>
          <a:p>
            <a:pPr>
              <a:lnSpc>
                <a:spcPct val="140000"/>
              </a:lnSpc>
            </a:pPr>
            <a:r>
              <a:rPr lang="en-US" sz="800" b="1"/>
              <a:t>SUMMIT ’25</a:t>
            </a:r>
            <a:endParaRPr lang="en-US" sz="800"/>
          </a:p>
          <a:p>
            <a:pPr>
              <a:lnSpc>
                <a:spcPct val="140000"/>
              </a:lnSpc>
            </a:pPr>
            <a:r>
              <a:rPr lang="en-US" sz="800" b="1"/>
              <a:t>EMWB ’25</a:t>
            </a:r>
            <a:endParaRPr lang="en-US" sz="800"/>
          </a:p>
          <a:p>
            <a:pPr>
              <a:lnSpc>
                <a:spcPct val="140000"/>
              </a:lnSpc>
            </a:pPr>
            <a:r>
              <a:rPr lang="en-US" sz="800" b="1"/>
              <a:t>NSDTA ’25</a:t>
            </a:r>
            <a:endParaRPr lang="en-US" sz="800"/>
          </a:p>
          <a:p>
            <a:pPr>
              <a:lnSpc>
                <a:spcPct val="140000"/>
              </a:lnSpc>
            </a:pPr>
            <a:r>
              <a:rPr lang="en-US" sz="800" b="1"/>
              <a:t>PHSA '25</a:t>
            </a:r>
            <a:endParaRPr lang="en-US" sz="800"/>
          </a:p>
        </p:txBody>
      </p:sp>
      <p:cxnSp>
        <p:nvCxnSpPr>
          <p:cNvPr id="716" name="Straight Connector 715">
            <a:extLst>
              <a:ext uri="{FF2B5EF4-FFF2-40B4-BE49-F238E27FC236}">
                <a16:creationId xmlns:a16="http://schemas.microsoft.com/office/drawing/2014/main" id="{4DFB3790-5DDC-C9D4-F4A1-FD4BB2C9D04D}"/>
              </a:ext>
            </a:extLst>
          </p:cNvPr>
          <p:cNvCxnSpPr>
            <a:cxnSpLocks/>
          </p:cNvCxnSpPr>
          <p:nvPr/>
        </p:nvCxnSpPr>
        <p:spPr>
          <a:xfrm>
            <a:off x="663105" y="2637789"/>
            <a:ext cx="7214393"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718" name="Straight Connector 717">
            <a:extLst>
              <a:ext uri="{FF2B5EF4-FFF2-40B4-BE49-F238E27FC236}">
                <a16:creationId xmlns:a16="http://schemas.microsoft.com/office/drawing/2014/main" id="{768AC07A-C54E-63F1-D189-1028E359EA80}"/>
              </a:ext>
            </a:extLst>
          </p:cNvPr>
          <p:cNvCxnSpPr>
            <a:cxnSpLocks/>
          </p:cNvCxnSpPr>
          <p:nvPr/>
        </p:nvCxnSpPr>
        <p:spPr>
          <a:xfrm>
            <a:off x="663105" y="3672446"/>
            <a:ext cx="7214393" cy="0"/>
          </a:xfrm>
          <a:prstGeom prst="line">
            <a:avLst/>
          </a:prstGeom>
        </p:spPr>
        <p:style>
          <a:lnRef idx="3">
            <a:schemeClr val="accent4"/>
          </a:lnRef>
          <a:fillRef idx="0">
            <a:schemeClr val="accent4"/>
          </a:fillRef>
          <a:effectRef idx="2">
            <a:schemeClr val="accent4"/>
          </a:effectRef>
          <a:fontRef idx="minor">
            <a:schemeClr val="tx1"/>
          </a:fontRef>
        </p:style>
      </p:cxnSp>
      <p:sp>
        <p:nvSpPr>
          <p:cNvPr id="725" name="Content Placeholder 2">
            <a:extLst>
              <a:ext uri="{FF2B5EF4-FFF2-40B4-BE49-F238E27FC236}">
                <a16:creationId xmlns:a16="http://schemas.microsoft.com/office/drawing/2014/main" id="{E6C108E2-A6C0-9FE4-CCAF-773405A9D91C}"/>
              </a:ext>
            </a:extLst>
          </p:cNvPr>
          <p:cNvSpPr txBox="1">
            <a:spLocks/>
          </p:cNvSpPr>
          <p:nvPr/>
        </p:nvSpPr>
        <p:spPr>
          <a:xfrm>
            <a:off x="8377985" y="536654"/>
            <a:ext cx="2905877" cy="1084894"/>
          </a:xfrm>
          <a:prstGeom prst="rect">
            <a:avLst/>
          </a:prstGeom>
        </p:spPr>
        <p:txBody>
          <a:bodyPr vert="horz" lIns="91440" tIns="45720" rIns="91440" bIns="45720" numCol="1" spcCol="16459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spcAft>
                <a:spcPts val="200"/>
              </a:spcAft>
              <a:buFont typeface="Arial" panose="020B0604020202020204" pitchFamily="34" charset="0"/>
              <a:buNone/>
            </a:pPr>
            <a:r>
              <a:rPr lang="en-US" sz="800" b="1">
                <a:solidFill>
                  <a:schemeClr val="tx2"/>
                </a:solidFill>
                <a:latin typeface="+mj-lt"/>
              </a:rPr>
              <a:t>QUESTIONS OR TO SUBMIT COMPLETED </a:t>
            </a:r>
            <a:br>
              <a:rPr lang="en-US" sz="800" b="1">
                <a:solidFill>
                  <a:schemeClr val="tx2"/>
                </a:solidFill>
                <a:latin typeface="+mj-lt"/>
              </a:rPr>
            </a:br>
            <a:r>
              <a:rPr lang="en-US" sz="800" b="1">
                <a:solidFill>
                  <a:schemeClr val="tx2"/>
                </a:solidFill>
                <a:latin typeface="+mj-lt"/>
              </a:rPr>
              <a:t>FORMS AND PAYMENTS, PLEASE CONTACT</a:t>
            </a:r>
          </a:p>
          <a:p>
            <a:pPr marL="0" indent="0">
              <a:lnSpc>
                <a:spcPct val="100000"/>
              </a:lnSpc>
              <a:spcBef>
                <a:spcPts val="200"/>
              </a:spcBef>
              <a:buFont typeface="Arial" panose="020B0604020202020204" pitchFamily="34" charset="0"/>
              <a:buNone/>
            </a:pPr>
            <a:r>
              <a:rPr lang="en-US" sz="800" b="1"/>
              <a:t>Exhibit and Advertising Sales Team</a:t>
            </a:r>
          </a:p>
          <a:p>
            <a:pPr marL="0" indent="0">
              <a:lnSpc>
                <a:spcPct val="100000"/>
              </a:lnSpc>
              <a:spcBef>
                <a:spcPts val="0"/>
              </a:spcBef>
              <a:buFont typeface="Arial" panose="020B0604020202020204" pitchFamily="34" charset="0"/>
              <a:buNone/>
            </a:pPr>
            <a:r>
              <a:rPr lang="en-US" sz="800"/>
              <a:t>Anna Nogueira or Phil Galanty</a:t>
            </a:r>
          </a:p>
          <a:p>
            <a:pPr marL="0" indent="0">
              <a:lnSpc>
                <a:spcPct val="100000"/>
              </a:lnSpc>
              <a:spcBef>
                <a:spcPts val="0"/>
              </a:spcBef>
              <a:buFont typeface="Arial" panose="020B0604020202020204" pitchFamily="34" charset="0"/>
              <a:buNone/>
            </a:pPr>
            <a:r>
              <a:rPr lang="en-US" sz="800"/>
              <a:t>American Public Human Services Association (APHSA) </a:t>
            </a:r>
          </a:p>
          <a:p>
            <a:pPr marL="0" indent="0">
              <a:lnSpc>
                <a:spcPct val="100000"/>
              </a:lnSpc>
              <a:spcBef>
                <a:spcPts val="0"/>
              </a:spcBef>
              <a:buFont typeface="Arial" panose="020B0604020202020204" pitchFamily="34" charset="0"/>
              <a:buNone/>
            </a:pPr>
            <a:r>
              <a:rPr lang="en-US" sz="800"/>
              <a:t>1300 17th Street North, Suite 340, Arlington, VA 22209</a:t>
            </a:r>
          </a:p>
          <a:p>
            <a:pPr marL="0" indent="0">
              <a:lnSpc>
                <a:spcPct val="100000"/>
              </a:lnSpc>
              <a:spcBef>
                <a:spcPts val="0"/>
              </a:spcBef>
              <a:buNone/>
            </a:pPr>
            <a:r>
              <a:rPr lang="en-US" sz="800"/>
              <a:t>T: (800) 856-8567   |   E: </a:t>
            </a:r>
            <a:r>
              <a:rPr lang="en-US" sz="800" err="1">
                <a:hlinkClick r:id="rId6">
                  <a:extLst>
                    <a:ext uri="{A12FA001-AC4F-418D-AE19-62706E023703}">
                      <ahyp:hlinkClr xmlns:ahyp="http://schemas.microsoft.com/office/drawing/2018/hyperlinkcolor" val="tx"/>
                    </a:ext>
                  </a:extLst>
                </a:hlinkClick>
              </a:rPr>
              <a:t>anogueira@aphsa.org</a:t>
            </a:r>
            <a:endParaRPr lang="en-US" sz="800"/>
          </a:p>
          <a:p>
            <a:pPr marL="0" indent="0">
              <a:lnSpc>
                <a:spcPct val="100000"/>
              </a:lnSpc>
              <a:spcBef>
                <a:spcPts val="200"/>
              </a:spcBef>
              <a:spcAft>
                <a:spcPts val="600"/>
              </a:spcAft>
              <a:buNone/>
            </a:pPr>
            <a:r>
              <a:rPr lang="en-US" sz="800" b="1" i="1">
                <a:solidFill>
                  <a:schemeClr val="accent1"/>
                </a:solidFill>
              </a:rPr>
              <a:t>All contracts must be complete, signed, and prepaid.</a:t>
            </a:r>
          </a:p>
        </p:txBody>
      </p:sp>
      <p:sp>
        <p:nvSpPr>
          <p:cNvPr id="726" name="Content Placeholder 2">
            <a:extLst>
              <a:ext uri="{FF2B5EF4-FFF2-40B4-BE49-F238E27FC236}">
                <a16:creationId xmlns:a16="http://schemas.microsoft.com/office/drawing/2014/main" id="{D3B64B5F-A4A5-2D8E-0877-786A93DA091A}"/>
              </a:ext>
            </a:extLst>
          </p:cNvPr>
          <p:cNvSpPr txBox="1">
            <a:spLocks/>
          </p:cNvSpPr>
          <p:nvPr/>
        </p:nvSpPr>
        <p:spPr>
          <a:xfrm>
            <a:off x="795107" y="4885851"/>
            <a:ext cx="2825342" cy="684468"/>
          </a:xfrm>
          <a:prstGeom prst="rect">
            <a:avLst/>
          </a:prstGeom>
        </p:spPr>
        <p:txBody>
          <a:bodyPr vert="horz" lIns="91440" tIns="45720" rIns="91440" bIns="45720" numCol="1" spcCol="16459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200"/>
              </a:spcAft>
              <a:buNone/>
            </a:pPr>
            <a:r>
              <a:rPr lang="en-US" sz="900" b="1">
                <a:solidFill>
                  <a:schemeClr val="tx2"/>
                </a:solidFill>
                <a:latin typeface="+mj-lt"/>
              </a:rPr>
              <a:t>SPONSOR INFORMATION</a:t>
            </a:r>
            <a:endParaRPr lang="en-US" sz="800" b="1" i="1">
              <a:solidFill>
                <a:schemeClr val="tx2"/>
              </a:solidFill>
              <a:latin typeface="+mj-lt"/>
            </a:endParaRPr>
          </a:p>
          <a:p>
            <a:pPr marL="0" indent="0">
              <a:lnSpc>
                <a:spcPct val="100000"/>
              </a:lnSpc>
              <a:spcBef>
                <a:spcPts val="200"/>
              </a:spcBef>
              <a:spcAft>
                <a:spcPts val="200"/>
              </a:spcAft>
              <a:buNone/>
            </a:pPr>
            <a:r>
              <a:rPr lang="en-US" sz="900"/>
              <a:t>Company/Organization:</a:t>
            </a:r>
          </a:p>
          <a:p>
            <a:pPr marL="0" indent="0">
              <a:lnSpc>
                <a:spcPct val="100000"/>
              </a:lnSpc>
              <a:spcBef>
                <a:spcPts val="200"/>
              </a:spcBef>
              <a:spcAft>
                <a:spcPts val="200"/>
              </a:spcAft>
              <a:buNone/>
            </a:pPr>
            <a:r>
              <a:rPr lang="en-US" sz="900"/>
              <a:t>Website:</a:t>
            </a:r>
          </a:p>
        </p:txBody>
      </p:sp>
      <p:grpSp>
        <p:nvGrpSpPr>
          <p:cNvPr id="939" name="Group 938">
            <a:extLst>
              <a:ext uri="{FF2B5EF4-FFF2-40B4-BE49-F238E27FC236}">
                <a16:creationId xmlns:a16="http://schemas.microsoft.com/office/drawing/2014/main" id="{F783B016-F1EB-3350-FB84-EFB3601A34CE}"/>
              </a:ext>
            </a:extLst>
          </p:cNvPr>
          <p:cNvGrpSpPr/>
          <p:nvPr/>
        </p:nvGrpSpPr>
        <p:grpSpPr>
          <a:xfrm>
            <a:off x="8377985" y="1748292"/>
            <a:ext cx="2802318" cy="1460156"/>
            <a:chOff x="8289941" y="1748292"/>
            <a:chExt cx="2802318" cy="1460156"/>
          </a:xfrm>
        </p:grpSpPr>
        <p:sp>
          <p:nvSpPr>
            <p:cNvPr id="49" name="Content Placeholder 2">
              <a:extLst>
                <a:ext uri="{FF2B5EF4-FFF2-40B4-BE49-F238E27FC236}">
                  <a16:creationId xmlns:a16="http://schemas.microsoft.com/office/drawing/2014/main" id="{41CE9AC0-35C9-48D1-4372-827A6352D38F}"/>
                </a:ext>
              </a:extLst>
            </p:cNvPr>
            <p:cNvSpPr txBox="1">
              <a:spLocks/>
            </p:cNvSpPr>
            <p:nvPr/>
          </p:nvSpPr>
          <p:spPr>
            <a:xfrm>
              <a:off x="8289941" y="1748292"/>
              <a:ext cx="2692078" cy="1460156"/>
            </a:xfrm>
            <a:prstGeom prst="rect">
              <a:avLst/>
            </a:prstGeom>
          </p:spPr>
          <p:txBody>
            <a:bodyPr vert="horz" lIns="91440" tIns="45720" rIns="91440" bIns="45720" numCol="1" spcCol="16459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200"/>
                </a:spcAft>
                <a:buNone/>
              </a:pPr>
              <a:r>
                <a:rPr lang="en-US" sz="900" b="1">
                  <a:solidFill>
                    <a:schemeClr val="tx2"/>
                  </a:solidFill>
                  <a:latin typeface="+mj-lt"/>
                </a:rPr>
                <a:t>BILLING INFORMATION</a:t>
              </a:r>
              <a:r>
                <a:rPr lang="en-US" sz="1000" b="1">
                  <a:solidFill>
                    <a:schemeClr val="tx2"/>
                  </a:solidFill>
                  <a:latin typeface="+mj-lt"/>
                </a:rPr>
                <a:t>  </a:t>
              </a:r>
              <a:r>
                <a:rPr lang="en-US" sz="800" b="1" i="1">
                  <a:solidFill>
                    <a:schemeClr val="tx2"/>
                  </a:solidFill>
                  <a:latin typeface="+mj-lt"/>
                </a:rPr>
                <a:t>If different than contact info</a:t>
              </a:r>
              <a:endParaRPr lang="en-US" sz="900" b="1" i="1">
                <a:solidFill>
                  <a:schemeClr val="tx2"/>
                </a:solidFill>
                <a:latin typeface="+mj-lt"/>
              </a:endParaRPr>
            </a:p>
            <a:p>
              <a:pPr marL="0" indent="0">
                <a:lnSpc>
                  <a:spcPct val="100000"/>
                </a:lnSpc>
                <a:spcBef>
                  <a:spcPts val="200"/>
                </a:spcBef>
                <a:spcAft>
                  <a:spcPts val="200"/>
                </a:spcAft>
                <a:buNone/>
              </a:pPr>
              <a:r>
                <a:rPr lang="en-US" sz="900"/>
                <a:t>Name:  </a:t>
              </a:r>
              <a:r>
                <a:rPr lang="en-US" sz="1050"/>
                <a:t> </a:t>
              </a:r>
              <a:endParaRPr lang="en-US" sz="900"/>
            </a:p>
            <a:p>
              <a:pPr marL="0" indent="0">
                <a:lnSpc>
                  <a:spcPct val="100000"/>
                </a:lnSpc>
                <a:spcBef>
                  <a:spcPts val="200"/>
                </a:spcBef>
                <a:spcAft>
                  <a:spcPts val="200"/>
                </a:spcAft>
                <a:buNone/>
              </a:pPr>
              <a:r>
                <a:rPr lang="en-US" sz="900"/>
                <a:t>Title:  </a:t>
              </a:r>
              <a:r>
                <a:rPr lang="en-US" sz="1050"/>
                <a:t> </a:t>
              </a:r>
            </a:p>
            <a:p>
              <a:pPr marL="0" indent="0">
                <a:lnSpc>
                  <a:spcPct val="100000"/>
                </a:lnSpc>
                <a:spcBef>
                  <a:spcPts val="200"/>
                </a:spcBef>
                <a:spcAft>
                  <a:spcPts val="200"/>
                </a:spcAft>
                <a:buNone/>
              </a:pPr>
              <a:r>
                <a:rPr lang="en-US" sz="900"/>
                <a:t>Address:  </a:t>
              </a:r>
              <a:r>
                <a:rPr lang="en-US" sz="1050"/>
                <a:t> </a:t>
              </a:r>
              <a:endParaRPr lang="en-US" sz="900"/>
            </a:p>
            <a:p>
              <a:pPr marL="0" indent="0">
                <a:lnSpc>
                  <a:spcPct val="100000"/>
                </a:lnSpc>
                <a:spcBef>
                  <a:spcPts val="200"/>
                </a:spcBef>
                <a:spcAft>
                  <a:spcPts val="200"/>
                </a:spcAft>
                <a:buNone/>
              </a:pPr>
              <a:r>
                <a:rPr lang="en-US" sz="900"/>
                <a:t>City, State: </a:t>
              </a:r>
            </a:p>
            <a:p>
              <a:pPr marL="0" indent="0">
                <a:lnSpc>
                  <a:spcPct val="100000"/>
                </a:lnSpc>
                <a:spcBef>
                  <a:spcPts val="200"/>
                </a:spcBef>
                <a:spcAft>
                  <a:spcPts val="200"/>
                </a:spcAft>
                <a:buNone/>
              </a:pPr>
              <a:r>
                <a:rPr lang="en-US" sz="900"/>
                <a:t>ZIP:	Phone:  </a:t>
              </a:r>
              <a:r>
                <a:rPr lang="en-US" sz="1050"/>
                <a:t> </a:t>
              </a:r>
              <a:endParaRPr lang="en-US" sz="900"/>
            </a:p>
            <a:p>
              <a:pPr marL="0" indent="0">
                <a:lnSpc>
                  <a:spcPct val="100000"/>
                </a:lnSpc>
                <a:spcBef>
                  <a:spcPts val="200"/>
                </a:spcBef>
                <a:spcAft>
                  <a:spcPts val="200"/>
                </a:spcAft>
                <a:buNone/>
              </a:pPr>
              <a:r>
                <a:rPr lang="en-US" sz="900"/>
                <a:t>Email:  </a:t>
              </a:r>
              <a:r>
                <a:rPr lang="en-US" sz="1050"/>
                <a:t> </a:t>
              </a:r>
            </a:p>
          </p:txBody>
        </p:sp>
        <p:cxnSp>
          <p:nvCxnSpPr>
            <p:cNvPr id="26" name="Straight Connector 25">
              <a:extLst>
                <a:ext uri="{FF2B5EF4-FFF2-40B4-BE49-F238E27FC236}">
                  <a16:creationId xmlns:a16="http://schemas.microsoft.com/office/drawing/2014/main" id="{E5C3DF95-AD02-4D46-9483-BA6C9E381DFF}"/>
                </a:ext>
              </a:extLst>
            </p:cNvPr>
            <p:cNvCxnSpPr>
              <a:cxnSpLocks/>
            </p:cNvCxnSpPr>
            <p:nvPr/>
          </p:nvCxnSpPr>
          <p:spPr>
            <a:xfrm>
              <a:off x="8882915" y="2547866"/>
              <a:ext cx="22093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FC7576-6A4D-6159-55B1-7AC3741B3827}"/>
                </a:ext>
              </a:extLst>
            </p:cNvPr>
            <p:cNvCxnSpPr>
              <a:cxnSpLocks/>
            </p:cNvCxnSpPr>
            <p:nvPr/>
          </p:nvCxnSpPr>
          <p:spPr>
            <a:xfrm>
              <a:off x="9669848" y="2946192"/>
              <a:ext cx="14224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B47669-DB87-6379-5927-056B0F5FC029}"/>
                </a:ext>
              </a:extLst>
            </p:cNvPr>
            <p:cNvCxnSpPr>
              <a:cxnSpLocks/>
            </p:cNvCxnSpPr>
            <p:nvPr/>
          </p:nvCxnSpPr>
          <p:spPr>
            <a:xfrm>
              <a:off x="8981238" y="2742113"/>
              <a:ext cx="21110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80CAB08-791B-3A3F-9DF1-DAF87F60F684}"/>
                </a:ext>
              </a:extLst>
            </p:cNvPr>
            <p:cNvCxnSpPr>
              <a:cxnSpLocks/>
            </p:cNvCxnSpPr>
            <p:nvPr/>
          </p:nvCxnSpPr>
          <p:spPr>
            <a:xfrm>
              <a:off x="8751466" y="2129876"/>
              <a:ext cx="23407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78B86E0-D958-E5EE-1D0E-3F9A1786D1E0}"/>
                </a:ext>
              </a:extLst>
            </p:cNvPr>
            <p:cNvCxnSpPr>
              <a:cxnSpLocks/>
            </p:cNvCxnSpPr>
            <p:nvPr/>
          </p:nvCxnSpPr>
          <p:spPr>
            <a:xfrm>
              <a:off x="8591026" y="2946192"/>
              <a:ext cx="623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1000D4A9-DCCE-A9D5-C046-F9632B94B44C}"/>
                </a:ext>
              </a:extLst>
            </p:cNvPr>
            <p:cNvCxnSpPr>
              <a:cxnSpLocks/>
            </p:cNvCxnSpPr>
            <p:nvPr/>
          </p:nvCxnSpPr>
          <p:spPr>
            <a:xfrm>
              <a:off x="8682098" y="2333955"/>
              <a:ext cx="24101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FE0905C9-A365-21D4-4D25-56F5B3EAB5B8}"/>
                </a:ext>
              </a:extLst>
            </p:cNvPr>
            <p:cNvCxnSpPr>
              <a:cxnSpLocks/>
            </p:cNvCxnSpPr>
            <p:nvPr/>
          </p:nvCxnSpPr>
          <p:spPr>
            <a:xfrm>
              <a:off x="8751466" y="3163528"/>
              <a:ext cx="23407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4" name="Content Placeholder 2">
            <a:extLst>
              <a:ext uri="{FF2B5EF4-FFF2-40B4-BE49-F238E27FC236}">
                <a16:creationId xmlns:a16="http://schemas.microsoft.com/office/drawing/2014/main" id="{2F22F5D9-34DC-08EC-70A8-C0E326C183A8}"/>
              </a:ext>
            </a:extLst>
          </p:cNvPr>
          <p:cNvSpPr txBox="1">
            <a:spLocks/>
          </p:cNvSpPr>
          <p:nvPr/>
        </p:nvSpPr>
        <p:spPr>
          <a:xfrm>
            <a:off x="4728822" y="4885851"/>
            <a:ext cx="2825342" cy="1466768"/>
          </a:xfrm>
          <a:prstGeom prst="rect">
            <a:avLst/>
          </a:prstGeom>
        </p:spPr>
        <p:txBody>
          <a:bodyPr vert="horz" lIns="91440" tIns="45720" rIns="91440" bIns="45720" numCol="1" spcCol="16459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spcAft>
                <a:spcPts val="200"/>
              </a:spcAft>
              <a:buNone/>
            </a:pPr>
            <a:r>
              <a:rPr lang="en-US" sz="900" b="1">
                <a:solidFill>
                  <a:schemeClr val="tx2"/>
                </a:solidFill>
                <a:latin typeface="+mj-lt"/>
              </a:rPr>
              <a:t>CONTACT INFORMATION</a:t>
            </a:r>
            <a:endParaRPr lang="en-US" sz="900"/>
          </a:p>
          <a:p>
            <a:pPr marL="0" indent="0">
              <a:lnSpc>
                <a:spcPct val="100000"/>
              </a:lnSpc>
              <a:spcBef>
                <a:spcPts val="200"/>
              </a:spcBef>
              <a:spcAft>
                <a:spcPts val="200"/>
              </a:spcAft>
              <a:buNone/>
            </a:pPr>
            <a:r>
              <a:rPr lang="en-US" sz="900"/>
              <a:t>Name:  </a:t>
            </a:r>
            <a:r>
              <a:rPr lang="en-US" sz="1050"/>
              <a:t> </a:t>
            </a:r>
            <a:endParaRPr lang="en-US" sz="900"/>
          </a:p>
          <a:p>
            <a:pPr marL="0" indent="0">
              <a:lnSpc>
                <a:spcPct val="100000"/>
              </a:lnSpc>
              <a:spcBef>
                <a:spcPts val="200"/>
              </a:spcBef>
              <a:spcAft>
                <a:spcPts val="200"/>
              </a:spcAft>
              <a:buNone/>
            </a:pPr>
            <a:r>
              <a:rPr lang="en-US" sz="900"/>
              <a:t>Title:  </a:t>
            </a:r>
            <a:r>
              <a:rPr lang="en-US" sz="1050"/>
              <a:t> </a:t>
            </a:r>
          </a:p>
          <a:p>
            <a:pPr marL="0" indent="0">
              <a:lnSpc>
                <a:spcPct val="100000"/>
              </a:lnSpc>
              <a:spcBef>
                <a:spcPts val="200"/>
              </a:spcBef>
              <a:spcAft>
                <a:spcPts val="200"/>
              </a:spcAft>
              <a:buNone/>
            </a:pPr>
            <a:r>
              <a:rPr lang="en-US" sz="900"/>
              <a:t>Address:  </a:t>
            </a:r>
            <a:r>
              <a:rPr lang="en-US" sz="1050"/>
              <a:t> </a:t>
            </a:r>
            <a:endParaRPr lang="en-US" sz="900"/>
          </a:p>
          <a:p>
            <a:pPr marL="0" indent="0">
              <a:lnSpc>
                <a:spcPct val="100000"/>
              </a:lnSpc>
              <a:spcBef>
                <a:spcPts val="200"/>
              </a:spcBef>
              <a:spcAft>
                <a:spcPts val="200"/>
              </a:spcAft>
              <a:buNone/>
            </a:pPr>
            <a:r>
              <a:rPr lang="en-US" sz="900"/>
              <a:t>City, State:</a:t>
            </a:r>
          </a:p>
          <a:p>
            <a:pPr marL="0" indent="0">
              <a:lnSpc>
                <a:spcPct val="100000"/>
              </a:lnSpc>
              <a:spcBef>
                <a:spcPts val="200"/>
              </a:spcBef>
              <a:spcAft>
                <a:spcPts val="200"/>
              </a:spcAft>
              <a:buNone/>
            </a:pPr>
            <a:r>
              <a:rPr lang="en-US" sz="900"/>
              <a:t>ZIP:	    Phone:  </a:t>
            </a:r>
            <a:r>
              <a:rPr lang="en-US" sz="1050"/>
              <a:t> </a:t>
            </a:r>
            <a:endParaRPr lang="en-US" sz="900"/>
          </a:p>
          <a:p>
            <a:pPr marL="0" indent="0">
              <a:lnSpc>
                <a:spcPct val="100000"/>
              </a:lnSpc>
              <a:spcBef>
                <a:spcPts val="200"/>
              </a:spcBef>
              <a:spcAft>
                <a:spcPts val="200"/>
              </a:spcAft>
              <a:buNone/>
            </a:pPr>
            <a:r>
              <a:rPr lang="en-US" sz="900"/>
              <a:t>Email:  </a:t>
            </a:r>
            <a:r>
              <a:rPr lang="en-US" sz="1050"/>
              <a:t> </a:t>
            </a:r>
          </a:p>
        </p:txBody>
      </p:sp>
      <p:grpSp>
        <p:nvGrpSpPr>
          <p:cNvPr id="765" name="Group 764">
            <a:extLst>
              <a:ext uri="{FF2B5EF4-FFF2-40B4-BE49-F238E27FC236}">
                <a16:creationId xmlns:a16="http://schemas.microsoft.com/office/drawing/2014/main" id="{8FC398E3-66FE-25A5-00EA-5879F0314CB6}"/>
              </a:ext>
            </a:extLst>
          </p:cNvPr>
          <p:cNvGrpSpPr/>
          <p:nvPr/>
        </p:nvGrpSpPr>
        <p:grpSpPr>
          <a:xfrm>
            <a:off x="5047150" y="5248812"/>
            <a:ext cx="2570996" cy="1020397"/>
            <a:chOff x="8996516" y="3421311"/>
            <a:chExt cx="2839760" cy="1020397"/>
          </a:xfrm>
        </p:grpSpPr>
        <p:cxnSp>
          <p:nvCxnSpPr>
            <p:cNvPr id="766" name="Straight Connector 765">
              <a:extLst>
                <a:ext uri="{FF2B5EF4-FFF2-40B4-BE49-F238E27FC236}">
                  <a16:creationId xmlns:a16="http://schemas.microsoft.com/office/drawing/2014/main" id="{54761063-F617-AF14-39A1-2EF5F80B705C}"/>
                </a:ext>
              </a:extLst>
            </p:cNvPr>
            <p:cNvCxnSpPr>
              <a:cxnSpLocks/>
            </p:cNvCxnSpPr>
            <p:nvPr/>
          </p:nvCxnSpPr>
          <p:spPr>
            <a:xfrm>
              <a:off x="9079612" y="3625390"/>
              <a:ext cx="275666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1F313826-FB08-C83F-FF79-F7AED77D1DDB}"/>
                </a:ext>
              </a:extLst>
            </p:cNvPr>
            <p:cNvCxnSpPr>
              <a:cxnSpLocks/>
            </p:cNvCxnSpPr>
            <p:nvPr/>
          </p:nvCxnSpPr>
          <p:spPr>
            <a:xfrm>
              <a:off x="9163665" y="3421311"/>
              <a:ext cx="26726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8" name="Group 767">
              <a:extLst>
                <a:ext uri="{FF2B5EF4-FFF2-40B4-BE49-F238E27FC236}">
                  <a16:creationId xmlns:a16="http://schemas.microsoft.com/office/drawing/2014/main" id="{804E7024-5B97-464C-3049-D78B706E1AEE}"/>
                </a:ext>
              </a:extLst>
            </p:cNvPr>
            <p:cNvGrpSpPr/>
            <p:nvPr/>
          </p:nvGrpSpPr>
          <p:grpSpPr>
            <a:xfrm>
              <a:off x="8996516" y="4237627"/>
              <a:ext cx="2839760" cy="0"/>
              <a:chOff x="8996516" y="2662901"/>
              <a:chExt cx="2839760" cy="0"/>
            </a:xfrm>
          </p:grpSpPr>
          <p:cxnSp>
            <p:nvCxnSpPr>
              <p:cNvPr id="772" name="Straight Connector 771">
                <a:extLst>
                  <a:ext uri="{FF2B5EF4-FFF2-40B4-BE49-F238E27FC236}">
                    <a16:creationId xmlns:a16="http://schemas.microsoft.com/office/drawing/2014/main" id="{25E04E83-C797-171C-895A-C311CF8CFDF9}"/>
                  </a:ext>
                </a:extLst>
              </p:cNvPr>
              <p:cNvCxnSpPr>
                <a:cxnSpLocks/>
              </p:cNvCxnSpPr>
              <p:nvPr/>
            </p:nvCxnSpPr>
            <p:spPr>
              <a:xfrm>
                <a:off x="8996516" y="2662901"/>
                <a:ext cx="778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5231DE5C-CF2E-F31F-D7DF-AA74646B0D01}"/>
                  </a:ext>
                </a:extLst>
              </p:cNvPr>
              <p:cNvCxnSpPr>
                <a:cxnSpLocks/>
              </p:cNvCxnSpPr>
              <p:nvPr/>
            </p:nvCxnSpPr>
            <p:spPr>
              <a:xfrm>
                <a:off x="10309745" y="2662901"/>
                <a:ext cx="1526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69" name="Straight Connector 768">
              <a:extLst>
                <a:ext uri="{FF2B5EF4-FFF2-40B4-BE49-F238E27FC236}">
                  <a16:creationId xmlns:a16="http://schemas.microsoft.com/office/drawing/2014/main" id="{D811D3C1-64BD-E7AD-9EF9-2542E40FB387}"/>
                </a:ext>
              </a:extLst>
            </p:cNvPr>
            <p:cNvCxnSpPr>
              <a:cxnSpLocks/>
            </p:cNvCxnSpPr>
            <p:nvPr/>
          </p:nvCxnSpPr>
          <p:spPr>
            <a:xfrm>
              <a:off x="9271819" y="3829469"/>
              <a:ext cx="25644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CFCBDD8C-7B60-739B-1BFA-E642AA187ABD}"/>
                </a:ext>
              </a:extLst>
            </p:cNvPr>
            <p:cNvCxnSpPr>
              <a:cxnSpLocks/>
            </p:cNvCxnSpPr>
            <p:nvPr/>
          </p:nvCxnSpPr>
          <p:spPr>
            <a:xfrm>
              <a:off x="9360309" y="4033548"/>
              <a:ext cx="24759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55BE0C48-CC9D-02E3-87ED-F2797A020F4F}"/>
                </a:ext>
              </a:extLst>
            </p:cNvPr>
            <p:cNvCxnSpPr>
              <a:cxnSpLocks/>
            </p:cNvCxnSpPr>
            <p:nvPr/>
          </p:nvCxnSpPr>
          <p:spPr>
            <a:xfrm>
              <a:off x="9163665" y="4441708"/>
              <a:ext cx="26726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9" name="Group 778">
            <a:extLst>
              <a:ext uri="{FF2B5EF4-FFF2-40B4-BE49-F238E27FC236}">
                <a16:creationId xmlns:a16="http://schemas.microsoft.com/office/drawing/2014/main" id="{96285E68-1211-F918-A161-7261F7E2DA70}"/>
              </a:ext>
            </a:extLst>
          </p:cNvPr>
          <p:cNvGrpSpPr/>
          <p:nvPr/>
        </p:nvGrpSpPr>
        <p:grpSpPr>
          <a:xfrm>
            <a:off x="1384192" y="5237823"/>
            <a:ext cx="3180569" cy="194247"/>
            <a:chOff x="1530228" y="5229148"/>
            <a:chExt cx="3180569" cy="194247"/>
          </a:xfrm>
        </p:grpSpPr>
        <p:cxnSp>
          <p:nvCxnSpPr>
            <p:cNvPr id="776" name="Straight Connector 775">
              <a:extLst>
                <a:ext uri="{FF2B5EF4-FFF2-40B4-BE49-F238E27FC236}">
                  <a16:creationId xmlns:a16="http://schemas.microsoft.com/office/drawing/2014/main" id="{4E671BD4-5D30-2E43-F471-197D5C932E46}"/>
                </a:ext>
              </a:extLst>
            </p:cNvPr>
            <p:cNvCxnSpPr>
              <a:cxnSpLocks/>
            </p:cNvCxnSpPr>
            <p:nvPr/>
          </p:nvCxnSpPr>
          <p:spPr>
            <a:xfrm>
              <a:off x="1530228" y="5423395"/>
              <a:ext cx="318056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32169254-0D9B-C017-734B-0C87C6B8F0A8}"/>
                </a:ext>
              </a:extLst>
            </p:cNvPr>
            <p:cNvCxnSpPr>
              <a:cxnSpLocks/>
            </p:cNvCxnSpPr>
            <p:nvPr/>
          </p:nvCxnSpPr>
          <p:spPr>
            <a:xfrm>
              <a:off x="2270105" y="5229148"/>
              <a:ext cx="24406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39" name="Straight Connector 838">
            <a:extLst>
              <a:ext uri="{FF2B5EF4-FFF2-40B4-BE49-F238E27FC236}">
                <a16:creationId xmlns:a16="http://schemas.microsoft.com/office/drawing/2014/main" id="{D68C5A16-1014-B73D-5FD2-724AB5C74E94}"/>
              </a:ext>
            </a:extLst>
          </p:cNvPr>
          <p:cNvCxnSpPr>
            <a:cxnSpLocks/>
          </p:cNvCxnSpPr>
          <p:nvPr/>
        </p:nvCxnSpPr>
        <p:spPr>
          <a:xfrm>
            <a:off x="8293439" y="1710509"/>
            <a:ext cx="3091718" cy="7785"/>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cxnSp>
        <p:nvCxnSpPr>
          <p:cNvPr id="871" name="Straight Connector 870">
            <a:extLst>
              <a:ext uri="{FF2B5EF4-FFF2-40B4-BE49-F238E27FC236}">
                <a16:creationId xmlns:a16="http://schemas.microsoft.com/office/drawing/2014/main" id="{374A827B-71D0-F66E-9D3A-845E5C168161}"/>
              </a:ext>
            </a:extLst>
          </p:cNvPr>
          <p:cNvCxnSpPr>
            <a:cxnSpLocks/>
          </p:cNvCxnSpPr>
          <p:nvPr/>
        </p:nvCxnSpPr>
        <p:spPr>
          <a:xfrm>
            <a:off x="8293439" y="3307135"/>
            <a:ext cx="3091718" cy="7785"/>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sp>
        <p:nvSpPr>
          <p:cNvPr id="872" name="TextBox 871">
            <a:extLst>
              <a:ext uri="{FF2B5EF4-FFF2-40B4-BE49-F238E27FC236}">
                <a16:creationId xmlns:a16="http://schemas.microsoft.com/office/drawing/2014/main" id="{75863C36-BDBB-AD9E-FDF7-F48E11E061E1}"/>
              </a:ext>
            </a:extLst>
          </p:cNvPr>
          <p:cNvSpPr txBox="1"/>
          <p:nvPr/>
        </p:nvSpPr>
        <p:spPr>
          <a:xfrm>
            <a:off x="795107" y="5527987"/>
            <a:ext cx="3656770" cy="353943"/>
          </a:xfrm>
          <a:prstGeom prst="rect">
            <a:avLst/>
          </a:prstGeom>
          <a:noFill/>
        </p:spPr>
        <p:txBody>
          <a:bodyPr wrap="none" rtlCol="0">
            <a:spAutoFit/>
          </a:bodyPr>
          <a:lstStyle/>
          <a:p>
            <a:r>
              <a:rPr lang="en-US" sz="900" b="1">
                <a:solidFill>
                  <a:schemeClr val="tx2"/>
                </a:solidFill>
                <a:latin typeface="+mj-lt"/>
              </a:rPr>
              <a:t>ADDITIONAL ATTENDEES</a:t>
            </a:r>
            <a:br>
              <a:rPr lang="en-US" sz="900" b="1">
                <a:solidFill>
                  <a:schemeClr val="tx2"/>
                </a:solidFill>
                <a:latin typeface="+mj-lt"/>
              </a:rPr>
            </a:br>
            <a:r>
              <a:rPr lang="en-US" sz="800" b="1" i="1">
                <a:solidFill>
                  <a:schemeClr val="tx2"/>
                </a:solidFill>
                <a:latin typeface="+mj-lt"/>
              </a:rPr>
              <a:t>Please add the full name(s) below for allotted complimentary registration(s)</a:t>
            </a:r>
          </a:p>
        </p:txBody>
      </p:sp>
      <p:cxnSp>
        <p:nvCxnSpPr>
          <p:cNvPr id="905" name="Straight Connector 904">
            <a:extLst>
              <a:ext uri="{FF2B5EF4-FFF2-40B4-BE49-F238E27FC236}">
                <a16:creationId xmlns:a16="http://schemas.microsoft.com/office/drawing/2014/main" id="{EB481D10-092F-0805-280F-ECABE762F9C3}"/>
              </a:ext>
            </a:extLst>
          </p:cNvPr>
          <p:cNvCxnSpPr>
            <a:cxnSpLocks/>
          </p:cNvCxnSpPr>
          <p:nvPr/>
        </p:nvCxnSpPr>
        <p:spPr>
          <a:xfrm>
            <a:off x="8284850" y="3656722"/>
            <a:ext cx="3091718" cy="7785"/>
          </a:xfrm>
          <a:prstGeom prst="line">
            <a:avLst/>
          </a:prstGeom>
          <a:ln>
            <a:solidFill>
              <a:schemeClr val="accent3"/>
            </a:solidFill>
          </a:ln>
        </p:spPr>
        <p:style>
          <a:lnRef idx="3">
            <a:schemeClr val="accent4"/>
          </a:lnRef>
          <a:fillRef idx="0">
            <a:schemeClr val="accent4"/>
          </a:fillRef>
          <a:effectRef idx="2">
            <a:schemeClr val="accent4"/>
          </a:effectRef>
          <a:fontRef idx="minor">
            <a:schemeClr val="tx1"/>
          </a:fontRef>
        </p:style>
      </p:cxnSp>
      <p:cxnSp>
        <p:nvCxnSpPr>
          <p:cNvPr id="911" name="Straight Connector 910">
            <a:extLst>
              <a:ext uri="{FF2B5EF4-FFF2-40B4-BE49-F238E27FC236}">
                <a16:creationId xmlns:a16="http://schemas.microsoft.com/office/drawing/2014/main" id="{77ACBFF0-2A5A-E00C-1827-84FDF086AF91}"/>
              </a:ext>
            </a:extLst>
          </p:cNvPr>
          <p:cNvCxnSpPr>
            <a:cxnSpLocks/>
          </p:cNvCxnSpPr>
          <p:nvPr/>
        </p:nvCxnSpPr>
        <p:spPr>
          <a:xfrm>
            <a:off x="895601" y="6269209"/>
            <a:ext cx="3669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868A0952-C553-55F5-4E79-DA4C5EC6BDDD}"/>
              </a:ext>
            </a:extLst>
          </p:cNvPr>
          <p:cNvCxnSpPr>
            <a:cxnSpLocks/>
          </p:cNvCxnSpPr>
          <p:nvPr/>
        </p:nvCxnSpPr>
        <p:spPr>
          <a:xfrm>
            <a:off x="895601" y="6066272"/>
            <a:ext cx="3669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7" name="Group 936">
            <a:extLst>
              <a:ext uri="{FF2B5EF4-FFF2-40B4-BE49-F238E27FC236}">
                <a16:creationId xmlns:a16="http://schemas.microsoft.com/office/drawing/2014/main" id="{56756DB2-AF0D-3FBE-9EDE-08B660F176CE}"/>
              </a:ext>
            </a:extLst>
          </p:cNvPr>
          <p:cNvGrpSpPr/>
          <p:nvPr/>
        </p:nvGrpSpPr>
        <p:grpSpPr>
          <a:xfrm>
            <a:off x="8377984" y="3368207"/>
            <a:ext cx="2802319" cy="261610"/>
            <a:chOff x="8289940" y="3348329"/>
            <a:chExt cx="2802319" cy="261610"/>
          </a:xfrm>
        </p:grpSpPr>
        <p:sp>
          <p:nvSpPr>
            <p:cNvPr id="906" name="Content Placeholder 2">
              <a:extLst>
                <a:ext uri="{FF2B5EF4-FFF2-40B4-BE49-F238E27FC236}">
                  <a16:creationId xmlns:a16="http://schemas.microsoft.com/office/drawing/2014/main" id="{4575DDDA-CD6E-2AC9-070C-F518962ABECE}"/>
                </a:ext>
              </a:extLst>
            </p:cNvPr>
            <p:cNvSpPr txBox="1">
              <a:spLocks/>
            </p:cNvSpPr>
            <p:nvPr/>
          </p:nvSpPr>
          <p:spPr>
            <a:xfrm>
              <a:off x="8289940" y="3366305"/>
              <a:ext cx="2412184" cy="230832"/>
            </a:xfrm>
            <a:prstGeom prst="rect">
              <a:avLst/>
            </a:prstGeom>
          </p:spPr>
          <p:txBody>
            <a:bodyPr vert="horz" wrap="square" lIns="91440" tIns="45720" rIns="91440" bIns="45720" numCol="1" spcCol="164592"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200"/>
                </a:spcAft>
                <a:buNone/>
              </a:pPr>
              <a:r>
                <a:rPr lang="en-US" sz="900" b="1">
                  <a:solidFill>
                    <a:schemeClr val="tx2"/>
                  </a:solidFill>
                  <a:latin typeface="+mj-lt"/>
                </a:rPr>
                <a:t>ORDER TOTAL</a:t>
              </a:r>
              <a:endParaRPr lang="en-US" sz="800" b="1" i="1">
                <a:solidFill>
                  <a:schemeClr val="tx2"/>
                </a:solidFill>
                <a:latin typeface="+mj-lt"/>
              </a:endParaRPr>
            </a:p>
          </p:txBody>
        </p:sp>
        <p:sp>
          <p:nvSpPr>
            <p:cNvPr id="907" name="TextBox 906">
              <a:extLst>
                <a:ext uri="{FF2B5EF4-FFF2-40B4-BE49-F238E27FC236}">
                  <a16:creationId xmlns:a16="http://schemas.microsoft.com/office/drawing/2014/main" id="{8DEDD8D6-190B-8544-DAAC-9104C668A527}"/>
                </a:ext>
              </a:extLst>
            </p:cNvPr>
            <p:cNvSpPr txBox="1"/>
            <p:nvPr/>
          </p:nvSpPr>
          <p:spPr>
            <a:xfrm>
              <a:off x="9329838" y="3348329"/>
              <a:ext cx="268022" cy="261610"/>
            </a:xfrm>
            <a:prstGeom prst="rect">
              <a:avLst/>
            </a:prstGeom>
            <a:noFill/>
          </p:spPr>
          <p:txBody>
            <a:bodyPr wrap="none" rtlCol="0">
              <a:spAutoFit/>
            </a:bodyPr>
            <a:lstStyle/>
            <a:p>
              <a:r>
                <a:rPr lang="en-US" sz="1100"/>
                <a:t>$</a:t>
              </a:r>
            </a:p>
          </p:txBody>
        </p:sp>
        <p:cxnSp>
          <p:nvCxnSpPr>
            <p:cNvPr id="914" name="Straight Connector 913">
              <a:extLst>
                <a:ext uri="{FF2B5EF4-FFF2-40B4-BE49-F238E27FC236}">
                  <a16:creationId xmlns:a16="http://schemas.microsoft.com/office/drawing/2014/main" id="{45454B2F-9454-5D88-2911-104C77F1CD60}"/>
                </a:ext>
              </a:extLst>
            </p:cNvPr>
            <p:cNvCxnSpPr>
              <a:cxnSpLocks/>
            </p:cNvCxnSpPr>
            <p:nvPr/>
          </p:nvCxnSpPr>
          <p:spPr>
            <a:xfrm>
              <a:off x="9526735" y="3534591"/>
              <a:ext cx="1565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8" name="Group 937">
            <a:extLst>
              <a:ext uri="{FF2B5EF4-FFF2-40B4-BE49-F238E27FC236}">
                <a16:creationId xmlns:a16="http://schemas.microsoft.com/office/drawing/2014/main" id="{45803660-541A-A86A-F23C-16A218CAFC6A}"/>
              </a:ext>
            </a:extLst>
          </p:cNvPr>
          <p:cNvGrpSpPr/>
          <p:nvPr/>
        </p:nvGrpSpPr>
        <p:grpSpPr>
          <a:xfrm>
            <a:off x="8377984" y="3619679"/>
            <a:ext cx="2922317" cy="2717154"/>
            <a:chOff x="8289940" y="3619679"/>
            <a:chExt cx="2922317" cy="2717154"/>
          </a:xfrm>
        </p:grpSpPr>
        <p:sp>
          <p:nvSpPr>
            <p:cNvPr id="758" name="Content Placeholder 2">
              <a:extLst>
                <a:ext uri="{FF2B5EF4-FFF2-40B4-BE49-F238E27FC236}">
                  <a16:creationId xmlns:a16="http://schemas.microsoft.com/office/drawing/2014/main" id="{A547FFB8-5483-9CD0-6A16-C68B89562769}"/>
                </a:ext>
              </a:extLst>
            </p:cNvPr>
            <p:cNvSpPr txBox="1">
              <a:spLocks/>
            </p:cNvSpPr>
            <p:nvPr/>
          </p:nvSpPr>
          <p:spPr>
            <a:xfrm>
              <a:off x="8289940" y="3619679"/>
              <a:ext cx="2830903" cy="2717154"/>
            </a:xfrm>
            <a:prstGeom prst="rect">
              <a:avLst/>
            </a:prstGeom>
          </p:spPr>
          <p:txBody>
            <a:bodyPr vert="horz" lIns="91440" tIns="45720" rIns="91440" bIns="45720" numCol="1" spcCol="164592" rtlCol="0" anchor="b">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200"/>
                </a:spcAft>
                <a:buNone/>
              </a:pPr>
              <a:r>
                <a:rPr lang="en-US" sz="900" b="1">
                  <a:solidFill>
                    <a:schemeClr val="tx2"/>
                  </a:solidFill>
                  <a:latin typeface="+mj-lt"/>
                </a:rPr>
                <a:t>PAYMENT INFORMATION</a:t>
              </a:r>
              <a:endParaRPr lang="en-US" sz="800" b="1" i="1">
                <a:solidFill>
                  <a:schemeClr val="tx2"/>
                </a:solidFill>
                <a:latin typeface="+mj-lt"/>
              </a:endParaRPr>
            </a:p>
            <a:p>
              <a:pPr marL="0" indent="0">
                <a:lnSpc>
                  <a:spcPct val="100000"/>
                </a:lnSpc>
                <a:spcBef>
                  <a:spcPts val="200"/>
                </a:spcBef>
                <a:spcAft>
                  <a:spcPts val="200"/>
                </a:spcAft>
                <a:buNone/>
              </a:pPr>
              <a:r>
                <a:rPr lang="en-US" sz="900"/>
                <a:t>Check #:</a:t>
              </a:r>
            </a:p>
            <a:p>
              <a:pPr marL="0" indent="0">
                <a:lnSpc>
                  <a:spcPct val="100000"/>
                </a:lnSpc>
                <a:spcBef>
                  <a:spcPts val="0"/>
                </a:spcBef>
                <a:spcAft>
                  <a:spcPts val="200"/>
                </a:spcAft>
                <a:buNone/>
              </a:pPr>
              <a:r>
                <a:rPr lang="en-US" sz="900"/>
                <a:t>  </a:t>
              </a:r>
              <a:r>
                <a:rPr lang="en-US" sz="1050"/>
                <a:t> </a:t>
              </a:r>
              <a:endParaRPr lang="en-US" sz="900"/>
            </a:p>
            <a:p>
              <a:pPr marL="0" indent="0">
                <a:lnSpc>
                  <a:spcPct val="110000"/>
                </a:lnSpc>
                <a:spcBef>
                  <a:spcPts val="200"/>
                </a:spcBef>
                <a:spcAft>
                  <a:spcPts val="200"/>
                </a:spcAft>
                <a:buNone/>
              </a:pPr>
              <a:r>
                <a:rPr lang="en-US" sz="900"/>
                <a:t>Credit Card #:  </a:t>
              </a:r>
              <a:r>
                <a:rPr lang="en-US" sz="1050"/>
                <a:t> </a:t>
              </a:r>
            </a:p>
            <a:p>
              <a:pPr marL="0" indent="0">
                <a:lnSpc>
                  <a:spcPct val="110000"/>
                </a:lnSpc>
                <a:spcBef>
                  <a:spcPts val="200"/>
                </a:spcBef>
                <a:spcAft>
                  <a:spcPts val="600"/>
                </a:spcAft>
                <a:buNone/>
              </a:pPr>
              <a:r>
                <a:rPr lang="en-US" sz="900"/>
                <a:t>Expiration Date:	                   / </a:t>
              </a:r>
            </a:p>
            <a:p>
              <a:pPr marL="0" indent="0">
                <a:lnSpc>
                  <a:spcPct val="100000"/>
                </a:lnSpc>
                <a:spcBef>
                  <a:spcPts val="200"/>
                </a:spcBef>
                <a:spcAft>
                  <a:spcPts val="200"/>
                </a:spcAft>
                <a:buNone/>
              </a:pPr>
              <a:r>
                <a:rPr lang="en-US" sz="800"/>
                <a:t>By signing this form, you permit us to debit your account for the amount indicated. This authorization is permission for a single transaction only and does not provide for any additional unrelated debits or credits to your account.</a:t>
              </a:r>
            </a:p>
            <a:p>
              <a:pPr marL="0" indent="0">
                <a:lnSpc>
                  <a:spcPct val="110000"/>
                </a:lnSpc>
                <a:spcBef>
                  <a:spcPts val="200"/>
                </a:spcBef>
                <a:spcAft>
                  <a:spcPts val="200"/>
                </a:spcAft>
                <a:buNone/>
              </a:pPr>
              <a:r>
                <a:rPr lang="en-US" sz="900"/>
                <a:t>Cardholder Name: </a:t>
              </a:r>
            </a:p>
            <a:p>
              <a:pPr marL="0" indent="0">
                <a:lnSpc>
                  <a:spcPct val="110000"/>
                </a:lnSpc>
                <a:spcBef>
                  <a:spcPts val="200"/>
                </a:spcBef>
                <a:spcAft>
                  <a:spcPts val="200"/>
                </a:spcAft>
                <a:buNone/>
              </a:pPr>
              <a:r>
                <a:rPr lang="en-US" sz="900"/>
                <a:t>Cardholder Signature: </a:t>
              </a:r>
            </a:p>
            <a:p>
              <a:pPr marL="0" indent="0">
                <a:lnSpc>
                  <a:spcPct val="110000"/>
                </a:lnSpc>
                <a:spcBef>
                  <a:spcPts val="200"/>
                </a:spcBef>
                <a:spcAft>
                  <a:spcPts val="200"/>
                </a:spcAft>
                <a:buNone/>
              </a:pPr>
              <a:r>
                <a:rPr lang="en-US" sz="900"/>
                <a:t>Authorized Name: </a:t>
              </a:r>
            </a:p>
            <a:p>
              <a:pPr marL="0" indent="0">
                <a:lnSpc>
                  <a:spcPct val="110000"/>
                </a:lnSpc>
                <a:spcBef>
                  <a:spcPts val="200"/>
                </a:spcBef>
                <a:spcAft>
                  <a:spcPts val="200"/>
                </a:spcAft>
                <a:buNone/>
              </a:pPr>
              <a:r>
                <a:rPr lang="en-US" sz="900"/>
                <a:t>Authorized Title: </a:t>
              </a:r>
            </a:p>
            <a:p>
              <a:pPr marL="0" indent="0">
                <a:lnSpc>
                  <a:spcPct val="110000"/>
                </a:lnSpc>
                <a:spcBef>
                  <a:spcPts val="200"/>
                </a:spcBef>
                <a:spcAft>
                  <a:spcPts val="200"/>
                </a:spcAft>
                <a:buNone/>
              </a:pPr>
              <a:r>
                <a:rPr lang="en-US" sz="900"/>
                <a:t>Authorized Signature: </a:t>
              </a:r>
              <a:endParaRPr lang="en-US" sz="1050"/>
            </a:p>
          </p:txBody>
        </p:sp>
        <p:grpSp>
          <p:nvGrpSpPr>
            <p:cNvPr id="874" name="Group 873">
              <a:extLst>
                <a:ext uri="{FF2B5EF4-FFF2-40B4-BE49-F238E27FC236}">
                  <a16:creationId xmlns:a16="http://schemas.microsoft.com/office/drawing/2014/main" id="{2EE64B88-FA55-9040-859B-0789BC6C9A14}"/>
                </a:ext>
              </a:extLst>
            </p:cNvPr>
            <p:cNvGrpSpPr/>
            <p:nvPr/>
          </p:nvGrpSpPr>
          <p:grpSpPr>
            <a:xfrm>
              <a:off x="8386797" y="4096466"/>
              <a:ext cx="814586" cy="230832"/>
              <a:chOff x="5736733" y="1805923"/>
              <a:chExt cx="814586" cy="230832"/>
            </a:xfrm>
          </p:grpSpPr>
          <p:grpSp>
            <p:nvGrpSpPr>
              <p:cNvPr id="885" name="Group 884">
                <a:extLst>
                  <a:ext uri="{FF2B5EF4-FFF2-40B4-BE49-F238E27FC236}">
                    <a16:creationId xmlns:a16="http://schemas.microsoft.com/office/drawing/2014/main" id="{89B8F46F-71E1-93EF-F547-AFA19AE844FC}"/>
                  </a:ext>
                </a:extLst>
              </p:cNvPr>
              <p:cNvGrpSpPr>
                <a:grpSpLocks noChangeAspect="1"/>
              </p:cNvGrpSpPr>
              <p:nvPr/>
            </p:nvGrpSpPr>
            <p:grpSpPr>
              <a:xfrm>
                <a:off x="5736733" y="1871874"/>
                <a:ext cx="102453" cy="100279"/>
                <a:chOff x="1474839" y="2035277"/>
                <a:chExt cx="314632" cy="310439"/>
              </a:xfrm>
            </p:grpSpPr>
            <p:sp>
              <p:nvSpPr>
                <p:cNvPr id="887" name="Rectangle 886">
                  <a:extLst>
                    <a:ext uri="{FF2B5EF4-FFF2-40B4-BE49-F238E27FC236}">
                      <a16:creationId xmlns:a16="http://schemas.microsoft.com/office/drawing/2014/main" id="{C57B0F81-AB64-06D8-FABE-0BE56515C63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88" name="Rectangle 887">
                  <a:extLst>
                    <a:ext uri="{FF2B5EF4-FFF2-40B4-BE49-F238E27FC236}">
                      <a16:creationId xmlns:a16="http://schemas.microsoft.com/office/drawing/2014/main" id="{22A8F454-661C-98F0-F215-9D5189966EE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886" name="TextBox 885">
                <a:extLst>
                  <a:ext uri="{FF2B5EF4-FFF2-40B4-BE49-F238E27FC236}">
                    <a16:creationId xmlns:a16="http://schemas.microsoft.com/office/drawing/2014/main" id="{16851B43-D64E-29C6-B6A5-746467DCA57E}"/>
                  </a:ext>
                </a:extLst>
              </p:cNvPr>
              <p:cNvSpPr txBox="1"/>
              <p:nvPr/>
            </p:nvSpPr>
            <p:spPr>
              <a:xfrm>
                <a:off x="5797587" y="1805923"/>
                <a:ext cx="753732" cy="230832"/>
              </a:xfrm>
              <a:prstGeom prst="rect">
                <a:avLst/>
              </a:prstGeom>
              <a:noFill/>
            </p:spPr>
            <p:txBody>
              <a:bodyPr wrap="none" rtlCol="0">
                <a:spAutoFit/>
              </a:bodyPr>
              <a:lstStyle/>
              <a:p>
                <a:r>
                  <a:rPr lang="en-US" sz="900"/>
                  <a:t>MasterCard</a:t>
                </a:r>
                <a:endParaRPr lang="en-US" sz="900" i="1"/>
              </a:p>
            </p:txBody>
          </p:sp>
        </p:grpSp>
        <p:grpSp>
          <p:nvGrpSpPr>
            <p:cNvPr id="889" name="Group 888">
              <a:extLst>
                <a:ext uri="{FF2B5EF4-FFF2-40B4-BE49-F238E27FC236}">
                  <a16:creationId xmlns:a16="http://schemas.microsoft.com/office/drawing/2014/main" id="{9D753512-6AE3-D375-E885-B8AA48CC5DC3}"/>
                </a:ext>
              </a:extLst>
            </p:cNvPr>
            <p:cNvGrpSpPr/>
            <p:nvPr/>
          </p:nvGrpSpPr>
          <p:grpSpPr>
            <a:xfrm>
              <a:off x="9197889" y="4096466"/>
              <a:ext cx="449102" cy="230832"/>
              <a:chOff x="5736733" y="1805923"/>
              <a:chExt cx="449102" cy="230832"/>
            </a:xfrm>
          </p:grpSpPr>
          <p:grpSp>
            <p:nvGrpSpPr>
              <p:cNvPr id="890" name="Group 889">
                <a:extLst>
                  <a:ext uri="{FF2B5EF4-FFF2-40B4-BE49-F238E27FC236}">
                    <a16:creationId xmlns:a16="http://schemas.microsoft.com/office/drawing/2014/main" id="{BE28E245-7B99-E12E-72C3-E02B3FFF10F5}"/>
                  </a:ext>
                </a:extLst>
              </p:cNvPr>
              <p:cNvGrpSpPr>
                <a:grpSpLocks noChangeAspect="1"/>
              </p:cNvGrpSpPr>
              <p:nvPr/>
            </p:nvGrpSpPr>
            <p:grpSpPr>
              <a:xfrm>
                <a:off x="5736733" y="1871874"/>
                <a:ext cx="102453" cy="100279"/>
                <a:chOff x="1474839" y="2035277"/>
                <a:chExt cx="314632" cy="310439"/>
              </a:xfrm>
            </p:grpSpPr>
            <p:sp>
              <p:nvSpPr>
                <p:cNvPr id="892" name="Rectangle 891">
                  <a:extLst>
                    <a:ext uri="{FF2B5EF4-FFF2-40B4-BE49-F238E27FC236}">
                      <a16:creationId xmlns:a16="http://schemas.microsoft.com/office/drawing/2014/main" id="{BCE6C209-9510-C30C-97EB-C9E32118308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93" name="Rectangle 892">
                  <a:extLst>
                    <a:ext uri="{FF2B5EF4-FFF2-40B4-BE49-F238E27FC236}">
                      <a16:creationId xmlns:a16="http://schemas.microsoft.com/office/drawing/2014/main" id="{C0ACCDFA-ACDE-A47E-FA54-F45886141A0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891" name="TextBox 890">
                <a:extLst>
                  <a:ext uri="{FF2B5EF4-FFF2-40B4-BE49-F238E27FC236}">
                    <a16:creationId xmlns:a16="http://schemas.microsoft.com/office/drawing/2014/main" id="{8CD39A4C-0CB8-978A-42DA-60866E6A94CD}"/>
                  </a:ext>
                </a:extLst>
              </p:cNvPr>
              <p:cNvSpPr txBox="1"/>
              <p:nvPr/>
            </p:nvSpPr>
            <p:spPr>
              <a:xfrm>
                <a:off x="5797587" y="1805923"/>
                <a:ext cx="388248" cy="230832"/>
              </a:xfrm>
              <a:prstGeom prst="rect">
                <a:avLst/>
              </a:prstGeom>
              <a:noFill/>
            </p:spPr>
            <p:txBody>
              <a:bodyPr wrap="none" rtlCol="0">
                <a:spAutoFit/>
              </a:bodyPr>
              <a:lstStyle/>
              <a:p>
                <a:r>
                  <a:rPr lang="en-US" sz="900"/>
                  <a:t>Visa</a:t>
                </a:r>
                <a:endParaRPr lang="en-US" sz="900" i="1"/>
              </a:p>
            </p:txBody>
          </p:sp>
        </p:grpSp>
        <p:grpSp>
          <p:nvGrpSpPr>
            <p:cNvPr id="894" name="Group 893">
              <a:extLst>
                <a:ext uri="{FF2B5EF4-FFF2-40B4-BE49-F238E27FC236}">
                  <a16:creationId xmlns:a16="http://schemas.microsoft.com/office/drawing/2014/main" id="{896229CE-D2B8-4BDF-3170-A29339181D21}"/>
                </a:ext>
              </a:extLst>
            </p:cNvPr>
            <p:cNvGrpSpPr/>
            <p:nvPr/>
          </p:nvGrpSpPr>
          <p:grpSpPr>
            <a:xfrm>
              <a:off x="9671098" y="4096466"/>
              <a:ext cx="601387" cy="230832"/>
              <a:chOff x="5736733" y="1805923"/>
              <a:chExt cx="601387" cy="230832"/>
            </a:xfrm>
          </p:grpSpPr>
          <p:grpSp>
            <p:nvGrpSpPr>
              <p:cNvPr id="895" name="Group 894">
                <a:extLst>
                  <a:ext uri="{FF2B5EF4-FFF2-40B4-BE49-F238E27FC236}">
                    <a16:creationId xmlns:a16="http://schemas.microsoft.com/office/drawing/2014/main" id="{4109C85F-5C08-CDC4-0E99-24CC3A8B749A}"/>
                  </a:ext>
                </a:extLst>
              </p:cNvPr>
              <p:cNvGrpSpPr>
                <a:grpSpLocks noChangeAspect="1"/>
              </p:cNvGrpSpPr>
              <p:nvPr/>
            </p:nvGrpSpPr>
            <p:grpSpPr>
              <a:xfrm>
                <a:off x="5736733" y="1871874"/>
                <a:ext cx="102453" cy="100279"/>
                <a:chOff x="1474839" y="2035277"/>
                <a:chExt cx="314632" cy="310439"/>
              </a:xfrm>
            </p:grpSpPr>
            <p:sp>
              <p:nvSpPr>
                <p:cNvPr id="897" name="Rectangle 896">
                  <a:extLst>
                    <a:ext uri="{FF2B5EF4-FFF2-40B4-BE49-F238E27FC236}">
                      <a16:creationId xmlns:a16="http://schemas.microsoft.com/office/drawing/2014/main" id="{FB92BEDC-1E93-D55A-12B7-0CF8D4A316C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98" name="Rectangle 897">
                  <a:extLst>
                    <a:ext uri="{FF2B5EF4-FFF2-40B4-BE49-F238E27FC236}">
                      <a16:creationId xmlns:a16="http://schemas.microsoft.com/office/drawing/2014/main" id="{943887E8-3E1E-3E02-0A81-DA574295F2D6}"/>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896" name="TextBox 895">
                <a:extLst>
                  <a:ext uri="{FF2B5EF4-FFF2-40B4-BE49-F238E27FC236}">
                    <a16:creationId xmlns:a16="http://schemas.microsoft.com/office/drawing/2014/main" id="{9D022663-0F22-46A7-BF18-786FDF56DE54}"/>
                  </a:ext>
                </a:extLst>
              </p:cNvPr>
              <p:cNvSpPr txBox="1"/>
              <p:nvPr/>
            </p:nvSpPr>
            <p:spPr>
              <a:xfrm>
                <a:off x="5797587" y="1805923"/>
                <a:ext cx="540533" cy="230832"/>
              </a:xfrm>
              <a:prstGeom prst="rect">
                <a:avLst/>
              </a:prstGeom>
              <a:noFill/>
            </p:spPr>
            <p:txBody>
              <a:bodyPr wrap="none" rtlCol="0">
                <a:spAutoFit/>
              </a:bodyPr>
              <a:lstStyle/>
              <a:p>
                <a:r>
                  <a:rPr lang="en-US" sz="900"/>
                  <a:t>Am. Ex.</a:t>
                </a:r>
                <a:endParaRPr lang="en-US" sz="900" i="1"/>
              </a:p>
            </p:txBody>
          </p:sp>
        </p:grpSp>
        <p:grpSp>
          <p:nvGrpSpPr>
            <p:cNvPr id="899" name="Group 898">
              <a:extLst>
                <a:ext uri="{FF2B5EF4-FFF2-40B4-BE49-F238E27FC236}">
                  <a16:creationId xmlns:a16="http://schemas.microsoft.com/office/drawing/2014/main" id="{8847BDB8-4574-8169-FAA1-49CAC2162C19}"/>
                </a:ext>
              </a:extLst>
            </p:cNvPr>
            <p:cNvGrpSpPr/>
            <p:nvPr/>
          </p:nvGrpSpPr>
          <p:grpSpPr>
            <a:xfrm>
              <a:off x="10271034" y="4096466"/>
              <a:ext cx="941223" cy="230832"/>
              <a:chOff x="5736733" y="1805923"/>
              <a:chExt cx="941223" cy="230832"/>
            </a:xfrm>
          </p:grpSpPr>
          <p:grpSp>
            <p:nvGrpSpPr>
              <p:cNvPr id="900" name="Group 899">
                <a:extLst>
                  <a:ext uri="{FF2B5EF4-FFF2-40B4-BE49-F238E27FC236}">
                    <a16:creationId xmlns:a16="http://schemas.microsoft.com/office/drawing/2014/main" id="{AA9B9C9F-3453-2FEE-98C4-77F53D947AA1}"/>
                  </a:ext>
                </a:extLst>
              </p:cNvPr>
              <p:cNvGrpSpPr>
                <a:grpSpLocks noChangeAspect="1"/>
              </p:cNvGrpSpPr>
              <p:nvPr/>
            </p:nvGrpSpPr>
            <p:grpSpPr>
              <a:xfrm>
                <a:off x="5736733" y="1871874"/>
                <a:ext cx="102453" cy="100279"/>
                <a:chOff x="1474839" y="2035277"/>
                <a:chExt cx="314632" cy="310439"/>
              </a:xfrm>
            </p:grpSpPr>
            <p:sp>
              <p:nvSpPr>
                <p:cNvPr id="902" name="Rectangle 901">
                  <a:extLst>
                    <a:ext uri="{FF2B5EF4-FFF2-40B4-BE49-F238E27FC236}">
                      <a16:creationId xmlns:a16="http://schemas.microsoft.com/office/drawing/2014/main" id="{1145428F-F871-D241-C990-0AB06570A8E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03" name="Rectangle 902">
                  <a:extLst>
                    <a:ext uri="{FF2B5EF4-FFF2-40B4-BE49-F238E27FC236}">
                      <a16:creationId xmlns:a16="http://schemas.microsoft.com/office/drawing/2014/main" id="{29A0759C-3647-9D4E-DECA-F5CC9A8A7C51}"/>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901" name="TextBox 900">
                <a:extLst>
                  <a:ext uri="{FF2B5EF4-FFF2-40B4-BE49-F238E27FC236}">
                    <a16:creationId xmlns:a16="http://schemas.microsoft.com/office/drawing/2014/main" id="{B7A18177-604A-4A87-EEB0-AC0E1C9E2E84}"/>
                  </a:ext>
                </a:extLst>
              </p:cNvPr>
              <p:cNvSpPr txBox="1"/>
              <p:nvPr/>
            </p:nvSpPr>
            <p:spPr>
              <a:xfrm>
                <a:off x="5797587" y="1805923"/>
                <a:ext cx="880369" cy="230832"/>
              </a:xfrm>
              <a:prstGeom prst="rect">
                <a:avLst/>
              </a:prstGeom>
              <a:noFill/>
            </p:spPr>
            <p:txBody>
              <a:bodyPr wrap="none" rtlCol="0">
                <a:spAutoFit/>
              </a:bodyPr>
              <a:lstStyle/>
              <a:p>
                <a:r>
                  <a:rPr lang="en-US" sz="900"/>
                  <a:t>Please Invoice</a:t>
                </a:r>
                <a:endParaRPr lang="en-US" sz="900" i="1"/>
              </a:p>
            </p:txBody>
          </p:sp>
        </p:grpSp>
        <p:cxnSp>
          <p:nvCxnSpPr>
            <p:cNvPr id="921" name="Straight Connector 920">
              <a:extLst>
                <a:ext uri="{FF2B5EF4-FFF2-40B4-BE49-F238E27FC236}">
                  <a16:creationId xmlns:a16="http://schemas.microsoft.com/office/drawing/2014/main" id="{DBC177A7-5DFB-228F-C745-DDF2E8E5C582}"/>
                </a:ext>
              </a:extLst>
            </p:cNvPr>
            <p:cNvCxnSpPr>
              <a:cxnSpLocks/>
            </p:cNvCxnSpPr>
            <p:nvPr/>
          </p:nvCxnSpPr>
          <p:spPr>
            <a:xfrm>
              <a:off x="8882915" y="4067389"/>
              <a:ext cx="22093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C46A0E2D-F764-03AA-57AF-85B10794D61E}"/>
                </a:ext>
              </a:extLst>
            </p:cNvPr>
            <p:cNvCxnSpPr>
              <a:cxnSpLocks/>
            </p:cNvCxnSpPr>
            <p:nvPr/>
          </p:nvCxnSpPr>
          <p:spPr>
            <a:xfrm>
              <a:off x="9091307" y="4466347"/>
              <a:ext cx="20009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D53B8707-A263-44DF-C109-4634A539B4A1}"/>
                </a:ext>
              </a:extLst>
            </p:cNvPr>
            <p:cNvCxnSpPr>
              <a:cxnSpLocks/>
            </p:cNvCxnSpPr>
            <p:nvPr/>
          </p:nvCxnSpPr>
          <p:spPr>
            <a:xfrm>
              <a:off x="9214132" y="4669547"/>
              <a:ext cx="559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2CDA7202-DB4C-E08B-8326-AF9EBF501E88}"/>
                </a:ext>
              </a:extLst>
            </p:cNvPr>
            <p:cNvCxnSpPr>
              <a:cxnSpLocks/>
            </p:cNvCxnSpPr>
            <p:nvPr/>
          </p:nvCxnSpPr>
          <p:spPr>
            <a:xfrm>
              <a:off x="9329838" y="5456095"/>
              <a:ext cx="17624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a:extLst>
                <a:ext uri="{FF2B5EF4-FFF2-40B4-BE49-F238E27FC236}">
                  <a16:creationId xmlns:a16="http://schemas.microsoft.com/office/drawing/2014/main" id="{60AFFA32-04AF-954A-0B6F-0EAD45EFE23D}"/>
                </a:ext>
              </a:extLst>
            </p:cNvPr>
            <p:cNvCxnSpPr>
              <a:cxnSpLocks/>
            </p:cNvCxnSpPr>
            <p:nvPr/>
          </p:nvCxnSpPr>
          <p:spPr>
            <a:xfrm>
              <a:off x="9526735" y="5659373"/>
              <a:ext cx="15655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7F201B90-BE2C-032A-AB64-70F575B8B32F}"/>
                </a:ext>
              </a:extLst>
            </p:cNvPr>
            <p:cNvCxnSpPr>
              <a:cxnSpLocks/>
            </p:cNvCxnSpPr>
            <p:nvPr/>
          </p:nvCxnSpPr>
          <p:spPr>
            <a:xfrm>
              <a:off x="9290737" y="5862651"/>
              <a:ext cx="180152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3654E3B3-8131-9439-73A4-B74216563B8A}"/>
                </a:ext>
              </a:extLst>
            </p:cNvPr>
            <p:cNvCxnSpPr>
              <a:cxnSpLocks/>
            </p:cNvCxnSpPr>
            <p:nvPr/>
          </p:nvCxnSpPr>
          <p:spPr>
            <a:xfrm>
              <a:off x="9214132" y="6065929"/>
              <a:ext cx="1878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CCC0388B-971F-52A5-3D19-A9F8645CA481}"/>
                </a:ext>
              </a:extLst>
            </p:cNvPr>
            <p:cNvCxnSpPr>
              <a:cxnSpLocks/>
            </p:cNvCxnSpPr>
            <p:nvPr/>
          </p:nvCxnSpPr>
          <p:spPr>
            <a:xfrm>
              <a:off x="9461421" y="6269207"/>
              <a:ext cx="1630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2" name="Straight Connector 941">
            <a:extLst>
              <a:ext uri="{FF2B5EF4-FFF2-40B4-BE49-F238E27FC236}">
                <a16:creationId xmlns:a16="http://schemas.microsoft.com/office/drawing/2014/main" id="{4704E843-A688-951F-10D0-CDB97C0C456C}"/>
              </a:ext>
            </a:extLst>
          </p:cNvPr>
          <p:cNvCxnSpPr>
            <a:cxnSpLocks/>
          </p:cNvCxnSpPr>
          <p:nvPr/>
        </p:nvCxnSpPr>
        <p:spPr>
          <a:xfrm>
            <a:off x="10018124" y="4669547"/>
            <a:ext cx="559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52B3DE1F-11C9-1EC1-9A44-A4FD49D3A3F4}"/>
              </a:ext>
            </a:extLst>
          </p:cNvPr>
          <p:cNvGrpSpPr/>
          <p:nvPr/>
        </p:nvGrpSpPr>
        <p:grpSpPr>
          <a:xfrm>
            <a:off x="1477870" y="2896404"/>
            <a:ext cx="6419145" cy="215444"/>
            <a:chOff x="1652965" y="3011041"/>
            <a:chExt cx="6419145" cy="215444"/>
          </a:xfrm>
        </p:grpSpPr>
        <p:grpSp>
          <p:nvGrpSpPr>
            <p:cNvPr id="448" name="Group 447">
              <a:extLst>
                <a:ext uri="{FF2B5EF4-FFF2-40B4-BE49-F238E27FC236}">
                  <a16:creationId xmlns:a16="http://schemas.microsoft.com/office/drawing/2014/main" id="{3E7115FE-D247-67B1-3C54-7A9C8AC0B281}"/>
                </a:ext>
              </a:extLst>
            </p:cNvPr>
            <p:cNvGrpSpPr/>
            <p:nvPr/>
          </p:nvGrpSpPr>
          <p:grpSpPr>
            <a:xfrm>
              <a:off x="1652965" y="3011041"/>
              <a:ext cx="1182371" cy="215444"/>
              <a:chOff x="4245323" y="2963749"/>
              <a:chExt cx="1182371" cy="215444"/>
            </a:xfrm>
          </p:grpSpPr>
          <p:grpSp>
            <p:nvGrpSpPr>
              <p:cNvPr id="470" name="Group 469">
                <a:extLst>
                  <a:ext uri="{FF2B5EF4-FFF2-40B4-BE49-F238E27FC236}">
                    <a16:creationId xmlns:a16="http://schemas.microsoft.com/office/drawing/2014/main" id="{1B29F4C5-5C31-A397-5341-207AACE9CEB4}"/>
                  </a:ext>
                </a:extLst>
              </p:cNvPr>
              <p:cNvGrpSpPr/>
              <p:nvPr/>
            </p:nvGrpSpPr>
            <p:grpSpPr>
              <a:xfrm>
                <a:off x="4245323" y="3012478"/>
                <a:ext cx="720606" cy="132628"/>
                <a:chOff x="5130094" y="3639233"/>
                <a:chExt cx="720606" cy="132628"/>
              </a:xfrm>
            </p:grpSpPr>
            <p:grpSp>
              <p:nvGrpSpPr>
                <p:cNvPr id="472" name="Group 471">
                  <a:extLst>
                    <a:ext uri="{FF2B5EF4-FFF2-40B4-BE49-F238E27FC236}">
                      <a16:creationId xmlns:a16="http://schemas.microsoft.com/office/drawing/2014/main" id="{BDBB87E1-526C-B94B-BD97-7A5B436AB080}"/>
                    </a:ext>
                  </a:extLst>
                </p:cNvPr>
                <p:cNvGrpSpPr>
                  <a:grpSpLocks noChangeAspect="1"/>
                </p:cNvGrpSpPr>
                <p:nvPr/>
              </p:nvGrpSpPr>
              <p:grpSpPr>
                <a:xfrm>
                  <a:off x="5130094" y="3655408"/>
                  <a:ext cx="102453" cy="100279"/>
                  <a:chOff x="1474839" y="2035277"/>
                  <a:chExt cx="314632" cy="310439"/>
                </a:xfrm>
              </p:grpSpPr>
              <p:sp>
                <p:nvSpPr>
                  <p:cNvPr id="474" name="Rectangle 473">
                    <a:extLst>
                      <a:ext uri="{FF2B5EF4-FFF2-40B4-BE49-F238E27FC236}">
                        <a16:creationId xmlns:a16="http://schemas.microsoft.com/office/drawing/2014/main" id="{3F122F10-EA11-891A-81E7-BD7F024CC07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AC383A2C-1E09-46F1-C739-4C6F53BBA93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73" name="Picture 472" descr="A blue text on a white background&#10;&#10;Description automatically generated">
                  <a:extLst>
                    <a:ext uri="{FF2B5EF4-FFF2-40B4-BE49-F238E27FC236}">
                      <a16:creationId xmlns:a16="http://schemas.microsoft.com/office/drawing/2014/main" id="{C26426A3-B935-C19A-DBBE-07D9CA98C29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4605" y="3639233"/>
                  <a:ext cx="566095" cy="132628"/>
                </a:xfrm>
                <a:prstGeom prst="rect">
                  <a:avLst/>
                </a:prstGeom>
              </p:spPr>
            </p:pic>
          </p:grpSp>
          <p:sp>
            <p:nvSpPr>
              <p:cNvPr id="471" name="TextBox 470">
                <a:extLst>
                  <a:ext uri="{FF2B5EF4-FFF2-40B4-BE49-F238E27FC236}">
                    <a16:creationId xmlns:a16="http://schemas.microsoft.com/office/drawing/2014/main" id="{BE8FC6A6-A69A-9B1E-C169-C56907830689}"/>
                  </a:ext>
                </a:extLst>
              </p:cNvPr>
              <p:cNvSpPr txBox="1"/>
              <p:nvPr/>
            </p:nvSpPr>
            <p:spPr>
              <a:xfrm>
                <a:off x="4912809" y="2963749"/>
                <a:ext cx="514885" cy="215444"/>
              </a:xfrm>
              <a:prstGeom prst="rect">
                <a:avLst/>
              </a:prstGeom>
              <a:noFill/>
            </p:spPr>
            <p:txBody>
              <a:bodyPr wrap="none" lIns="91440" tIns="45720" rIns="91440" bIns="45720" rtlCol="0" anchor="t">
                <a:spAutoFit/>
              </a:bodyPr>
              <a:lstStyle/>
              <a:p>
                <a:r>
                  <a:rPr lang="en-US" sz="800" b="1"/>
                  <a:t>$6,750</a:t>
                </a:r>
              </a:p>
            </p:txBody>
          </p:sp>
        </p:grpSp>
        <p:grpSp>
          <p:nvGrpSpPr>
            <p:cNvPr id="449" name="Group 448">
              <a:extLst>
                <a:ext uri="{FF2B5EF4-FFF2-40B4-BE49-F238E27FC236}">
                  <a16:creationId xmlns:a16="http://schemas.microsoft.com/office/drawing/2014/main" id="{D490ABE3-AF54-54AD-86B5-BB89FCA6C38E}"/>
                </a:ext>
              </a:extLst>
            </p:cNvPr>
            <p:cNvGrpSpPr/>
            <p:nvPr/>
          </p:nvGrpSpPr>
          <p:grpSpPr>
            <a:xfrm>
              <a:off x="2913992" y="3011041"/>
              <a:ext cx="964020" cy="215444"/>
              <a:chOff x="5486372" y="2963749"/>
              <a:chExt cx="964020" cy="215444"/>
            </a:xfrm>
          </p:grpSpPr>
          <p:grpSp>
            <p:nvGrpSpPr>
              <p:cNvPr id="464" name="Group 463">
                <a:extLst>
                  <a:ext uri="{FF2B5EF4-FFF2-40B4-BE49-F238E27FC236}">
                    <a16:creationId xmlns:a16="http://schemas.microsoft.com/office/drawing/2014/main" id="{1DE7FCBF-AA7B-348D-10A7-71DB2C4A34E8}"/>
                  </a:ext>
                </a:extLst>
              </p:cNvPr>
              <p:cNvGrpSpPr/>
              <p:nvPr/>
            </p:nvGrpSpPr>
            <p:grpSpPr>
              <a:xfrm>
                <a:off x="5486372" y="3009243"/>
                <a:ext cx="501147" cy="135863"/>
                <a:chOff x="6015853" y="3643320"/>
                <a:chExt cx="501147" cy="135863"/>
              </a:xfrm>
            </p:grpSpPr>
            <p:pic>
              <p:nvPicPr>
                <p:cNvPr id="466" name="Picture 465">
                  <a:extLst>
                    <a:ext uri="{FF2B5EF4-FFF2-40B4-BE49-F238E27FC236}">
                      <a16:creationId xmlns:a16="http://schemas.microsoft.com/office/drawing/2014/main" id="{DDA2ABFB-72E3-40AF-17E3-EC0F6E68CCA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467" name="Group 466">
                  <a:extLst>
                    <a:ext uri="{FF2B5EF4-FFF2-40B4-BE49-F238E27FC236}">
                      <a16:creationId xmlns:a16="http://schemas.microsoft.com/office/drawing/2014/main" id="{7A22FB7B-FB14-48B3-E31C-BC8A7161C5B8}"/>
                    </a:ext>
                  </a:extLst>
                </p:cNvPr>
                <p:cNvGrpSpPr>
                  <a:grpSpLocks noChangeAspect="1"/>
                </p:cNvGrpSpPr>
                <p:nvPr/>
              </p:nvGrpSpPr>
              <p:grpSpPr>
                <a:xfrm>
                  <a:off x="6015853" y="3659495"/>
                  <a:ext cx="102453" cy="100279"/>
                  <a:chOff x="1474839" y="2035277"/>
                  <a:chExt cx="314632" cy="310439"/>
                </a:xfrm>
              </p:grpSpPr>
              <p:sp>
                <p:nvSpPr>
                  <p:cNvPr id="468" name="Rectangle 467">
                    <a:extLst>
                      <a:ext uri="{FF2B5EF4-FFF2-40B4-BE49-F238E27FC236}">
                        <a16:creationId xmlns:a16="http://schemas.microsoft.com/office/drawing/2014/main" id="{BD9D4646-B730-C43E-1874-70F2BF34759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Rectangle 468">
                    <a:extLst>
                      <a:ext uri="{FF2B5EF4-FFF2-40B4-BE49-F238E27FC236}">
                        <a16:creationId xmlns:a16="http://schemas.microsoft.com/office/drawing/2014/main" id="{7266D17C-CEF9-1F83-910B-8C6B3C29FC03}"/>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5" name="TextBox 464">
                <a:extLst>
                  <a:ext uri="{FF2B5EF4-FFF2-40B4-BE49-F238E27FC236}">
                    <a16:creationId xmlns:a16="http://schemas.microsoft.com/office/drawing/2014/main" id="{2DF2511D-8263-25B2-1143-6DDDAB8A9A28}"/>
                  </a:ext>
                </a:extLst>
              </p:cNvPr>
              <p:cNvSpPr txBox="1"/>
              <p:nvPr/>
            </p:nvSpPr>
            <p:spPr>
              <a:xfrm>
                <a:off x="5935507" y="2963749"/>
                <a:ext cx="514885" cy="215444"/>
              </a:xfrm>
              <a:prstGeom prst="rect">
                <a:avLst/>
              </a:prstGeom>
              <a:noFill/>
            </p:spPr>
            <p:txBody>
              <a:bodyPr wrap="none" lIns="91440" tIns="45720" rIns="91440" bIns="45720" rtlCol="0" anchor="t">
                <a:spAutoFit/>
              </a:bodyPr>
              <a:lstStyle/>
              <a:p>
                <a:r>
                  <a:rPr lang="en-US" sz="800" b="1"/>
                  <a:t>$4,750</a:t>
                </a:r>
              </a:p>
            </p:txBody>
          </p:sp>
        </p:grpSp>
        <p:grpSp>
          <p:nvGrpSpPr>
            <p:cNvPr id="450" name="Group 449">
              <a:extLst>
                <a:ext uri="{FF2B5EF4-FFF2-40B4-BE49-F238E27FC236}">
                  <a16:creationId xmlns:a16="http://schemas.microsoft.com/office/drawing/2014/main" id="{BF5C0C57-82AB-DE47-1BAB-2351CDE9DA8E}"/>
                </a:ext>
              </a:extLst>
            </p:cNvPr>
            <p:cNvGrpSpPr/>
            <p:nvPr/>
          </p:nvGrpSpPr>
          <p:grpSpPr>
            <a:xfrm>
              <a:off x="5742724" y="3011041"/>
              <a:ext cx="1134971" cy="215444"/>
              <a:chOff x="6496717" y="2967602"/>
              <a:chExt cx="1134971" cy="215444"/>
            </a:xfrm>
          </p:grpSpPr>
          <p:grpSp>
            <p:nvGrpSpPr>
              <p:cNvPr id="458" name="Group 457">
                <a:extLst>
                  <a:ext uri="{FF2B5EF4-FFF2-40B4-BE49-F238E27FC236}">
                    <a16:creationId xmlns:a16="http://schemas.microsoft.com/office/drawing/2014/main" id="{4928C621-913F-B71B-F7D1-788166DEDAA1}"/>
                  </a:ext>
                </a:extLst>
              </p:cNvPr>
              <p:cNvGrpSpPr/>
              <p:nvPr/>
            </p:nvGrpSpPr>
            <p:grpSpPr>
              <a:xfrm>
                <a:off x="6496717" y="3012478"/>
                <a:ext cx="659145" cy="132628"/>
                <a:chOff x="6092899" y="3640085"/>
                <a:chExt cx="659145" cy="132628"/>
              </a:xfrm>
            </p:grpSpPr>
            <p:pic>
              <p:nvPicPr>
                <p:cNvPr id="460" name="Picture 459">
                  <a:extLst>
                    <a:ext uri="{FF2B5EF4-FFF2-40B4-BE49-F238E27FC236}">
                      <a16:creationId xmlns:a16="http://schemas.microsoft.com/office/drawing/2014/main" id="{56D086FC-52E9-EBAA-7C0F-B49C532167A4}"/>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47410" y="3640085"/>
                  <a:ext cx="504634" cy="132628"/>
                </a:xfrm>
                <a:prstGeom prst="rect">
                  <a:avLst/>
                </a:prstGeom>
              </p:spPr>
            </p:pic>
            <p:grpSp>
              <p:nvGrpSpPr>
                <p:cNvPr id="461" name="Group 460">
                  <a:extLst>
                    <a:ext uri="{FF2B5EF4-FFF2-40B4-BE49-F238E27FC236}">
                      <a16:creationId xmlns:a16="http://schemas.microsoft.com/office/drawing/2014/main" id="{B61DE05A-42A0-552B-A1F7-2291A8BA16F2}"/>
                    </a:ext>
                  </a:extLst>
                </p:cNvPr>
                <p:cNvGrpSpPr>
                  <a:grpSpLocks noChangeAspect="1"/>
                </p:cNvGrpSpPr>
                <p:nvPr/>
              </p:nvGrpSpPr>
              <p:grpSpPr>
                <a:xfrm>
                  <a:off x="6092899" y="3656260"/>
                  <a:ext cx="102453" cy="100279"/>
                  <a:chOff x="1474839" y="2035277"/>
                  <a:chExt cx="314632" cy="310439"/>
                </a:xfrm>
              </p:grpSpPr>
              <p:sp>
                <p:nvSpPr>
                  <p:cNvPr id="462" name="Rectangle 461">
                    <a:extLst>
                      <a:ext uri="{FF2B5EF4-FFF2-40B4-BE49-F238E27FC236}">
                        <a16:creationId xmlns:a16="http://schemas.microsoft.com/office/drawing/2014/main" id="{F07BCF1A-1041-193A-50D9-750D7ACEDBB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ectangle 462">
                    <a:extLst>
                      <a:ext uri="{FF2B5EF4-FFF2-40B4-BE49-F238E27FC236}">
                        <a16:creationId xmlns:a16="http://schemas.microsoft.com/office/drawing/2014/main" id="{46599890-C9AB-518E-B7F7-EA8C711E12B3}"/>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9" name="TextBox 458">
                <a:extLst>
                  <a:ext uri="{FF2B5EF4-FFF2-40B4-BE49-F238E27FC236}">
                    <a16:creationId xmlns:a16="http://schemas.microsoft.com/office/drawing/2014/main" id="{929EABDB-B24A-A42E-A5FF-07B9F0E3CE40}"/>
                  </a:ext>
                </a:extLst>
              </p:cNvPr>
              <p:cNvSpPr txBox="1"/>
              <p:nvPr/>
            </p:nvSpPr>
            <p:spPr>
              <a:xfrm>
                <a:off x="7116803" y="2967602"/>
                <a:ext cx="514885" cy="215444"/>
              </a:xfrm>
              <a:prstGeom prst="rect">
                <a:avLst/>
              </a:prstGeom>
              <a:noFill/>
            </p:spPr>
            <p:txBody>
              <a:bodyPr wrap="none" lIns="91440" tIns="45720" rIns="91440" bIns="45720" rtlCol="0" anchor="t">
                <a:spAutoFit/>
              </a:bodyPr>
              <a:lstStyle/>
              <a:p>
                <a:r>
                  <a:rPr lang="en-US" sz="800" b="1"/>
                  <a:t>$3,500</a:t>
                </a:r>
                <a:endParaRPr lang="en-US" sz="800"/>
              </a:p>
            </p:txBody>
          </p:sp>
        </p:grpSp>
        <p:grpSp>
          <p:nvGrpSpPr>
            <p:cNvPr id="451" name="Group 450">
              <a:extLst>
                <a:ext uri="{FF2B5EF4-FFF2-40B4-BE49-F238E27FC236}">
                  <a16:creationId xmlns:a16="http://schemas.microsoft.com/office/drawing/2014/main" id="{15DC361A-D5E9-9DCB-D03C-8FE9F4C25AD3}"/>
                </a:ext>
              </a:extLst>
            </p:cNvPr>
            <p:cNvGrpSpPr/>
            <p:nvPr/>
          </p:nvGrpSpPr>
          <p:grpSpPr>
            <a:xfrm>
              <a:off x="6908841" y="3011041"/>
              <a:ext cx="1163269" cy="215444"/>
              <a:chOff x="7658780" y="2963749"/>
              <a:chExt cx="1163269" cy="215444"/>
            </a:xfrm>
          </p:grpSpPr>
          <p:grpSp>
            <p:nvGrpSpPr>
              <p:cNvPr id="452" name="Group 451">
                <a:extLst>
                  <a:ext uri="{FF2B5EF4-FFF2-40B4-BE49-F238E27FC236}">
                    <a16:creationId xmlns:a16="http://schemas.microsoft.com/office/drawing/2014/main" id="{8F584632-CC81-D5ED-35C5-82C1CA5C137B}"/>
                  </a:ext>
                </a:extLst>
              </p:cNvPr>
              <p:cNvGrpSpPr/>
              <p:nvPr/>
            </p:nvGrpSpPr>
            <p:grpSpPr>
              <a:xfrm>
                <a:off x="7658780" y="3009243"/>
                <a:ext cx="688767" cy="135863"/>
                <a:chOff x="6917670" y="3618973"/>
                <a:chExt cx="688767" cy="135863"/>
              </a:xfrm>
            </p:grpSpPr>
            <p:pic>
              <p:nvPicPr>
                <p:cNvPr id="454" name="Picture 453">
                  <a:extLst>
                    <a:ext uri="{FF2B5EF4-FFF2-40B4-BE49-F238E27FC236}">
                      <a16:creationId xmlns:a16="http://schemas.microsoft.com/office/drawing/2014/main" id="{8A97C511-ECAF-CE23-3458-744B2774A80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85629" y="3618973"/>
                  <a:ext cx="520808" cy="135863"/>
                </a:xfrm>
                <a:prstGeom prst="rect">
                  <a:avLst/>
                </a:prstGeom>
              </p:spPr>
            </p:pic>
            <p:grpSp>
              <p:nvGrpSpPr>
                <p:cNvPr id="455" name="Group 454">
                  <a:extLst>
                    <a:ext uri="{FF2B5EF4-FFF2-40B4-BE49-F238E27FC236}">
                      <a16:creationId xmlns:a16="http://schemas.microsoft.com/office/drawing/2014/main" id="{4624C0BD-4E7F-6F82-1913-B367555BC863}"/>
                    </a:ext>
                  </a:extLst>
                </p:cNvPr>
                <p:cNvGrpSpPr>
                  <a:grpSpLocks noChangeAspect="1"/>
                </p:cNvGrpSpPr>
                <p:nvPr/>
              </p:nvGrpSpPr>
              <p:grpSpPr>
                <a:xfrm>
                  <a:off x="6917670" y="3635148"/>
                  <a:ext cx="102453" cy="100279"/>
                  <a:chOff x="1474839" y="2035277"/>
                  <a:chExt cx="314632" cy="310439"/>
                </a:xfrm>
              </p:grpSpPr>
              <p:sp>
                <p:nvSpPr>
                  <p:cNvPr id="456" name="Rectangle 455">
                    <a:extLst>
                      <a:ext uri="{FF2B5EF4-FFF2-40B4-BE49-F238E27FC236}">
                        <a16:creationId xmlns:a16="http://schemas.microsoft.com/office/drawing/2014/main" id="{9AD139E6-3878-183D-90DB-53BFAA37B55C}"/>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ectangle 456">
                    <a:extLst>
                      <a:ext uri="{FF2B5EF4-FFF2-40B4-BE49-F238E27FC236}">
                        <a16:creationId xmlns:a16="http://schemas.microsoft.com/office/drawing/2014/main" id="{D8230DD2-D369-F14E-E756-A4DD13D0D444}"/>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3" name="TextBox 452">
                <a:extLst>
                  <a:ext uri="{FF2B5EF4-FFF2-40B4-BE49-F238E27FC236}">
                    <a16:creationId xmlns:a16="http://schemas.microsoft.com/office/drawing/2014/main" id="{E91EAFFC-9730-5DE4-5DDF-4C92A34C3235}"/>
                  </a:ext>
                </a:extLst>
              </p:cNvPr>
              <p:cNvSpPr txBox="1"/>
              <p:nvPr/>
            </p:nvSpPr>
            <p:spPr>
              <a:xfrm>
                <a:off x="8307164" y="2963749"/>
                <a:ext cx="514885" cy="215444"/>
              </a:xfrm>
              <a:prstGeom prst="rect">
                <a:avLst/>
              </a:prstGeom>
              <a:noFill/>
            </p:spPr>
            <p:txBody>
              <a:bodyPr wrap="none" lIns="91440" tIns="45720" rIns="91440" bIns="45720" rtlCol="0" anchor="t">
                <a:spAutoFit/>
              </a:bodyPr>
              <a:lstStyle/>
              <a:p>
                <a:r>
                  <a:rPr lang="en-US" sz="800" b="1"/>
                  <a:t>$1,850</a:t>
                </a:r>
              </a:p>
            </p:txBody>
          </p:sp>
        </p:grpSp>
        <p:grpSp>
          <p:nvGrpSpPr>
            <p:cNvPr id="13" name="Group 12">
              <a:extLst>
                <a:ext uri="{FF2B5EF4-FFF2-40B4-BE49-F238E27FC236}">
                  <a16:creationId xmlns:a16="http://schemas.microsoft.com/office/drawing/2014/main" id="{E8FA9476-2D34-77C7-DBE8-D66A1635B744}"/>
                </a:ext>
              </a:extLst>
            </p:cNvPr>
            <p:cNvGrpSpPr/>
            <p:nvPr/>
          </p:nvGrpSpPr>
          <p:grpSpPr>
            <a:xfrm>
              <a:off x="3956668" y="3011041"/>
              <a:ext cx="1753053" cy="215444"/>
              <a:chOff x="5486372" y="2963749"/>
              <a:chExt cx="1753053" cy="215444"/>
            </a:xfrm>
          </p:grpSpPr>
          <p:grpSp>
            <p:nvGrpSpPr>
              <p:cNvPr id="14" name="Group 13">
                <a:extLst>
                  <a:ext uri="{FF2B5EF4-FFF2-40B4-BE49-F238E27FC236}">
                    <a16:creationId xmlns:a16="http://schemas.microsoft.com/office/drawing/2014/main" id="{3E245BB9-9A64-6C40-09A0-848C1B8A3882}"/>
                  </a:ext>
                </a:extLst>
              </p:cNvPr>
              <p:cNvGrpSpPr/>
              <p:nvPr/>
            </p:nvGrpSpPr>
            <p:grpSpPr>
              <a:xfrm>
                <a:off x="5486372" y="3009243"/>
                <a:ext cx="501147" cy="135863"/>
                <a:chOff x="6015853" y="3643320"/>
                <a:chExt cx="501147" cy="135863"/>
              </a:xfrm>
            </p:grpSpPr>
            <p:pic>
              <p:nvPicPr>
                <p:cNvPr id="30" name="Picture 29">
                  <a:extLst>
                    <a:ext uri="{FF2B5EF4-FFF2-40B4-BE49-F238E27FC236}">
                      <a16:creationId xmlns:a16="http://schemas.microsoft.com/office/drawing/2014/main" id="{1B4B45B8-5123-888E-023A-A1212B053020}"/>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34" name="Group 33">
                  <a:extLst>
                    <a:ext uri="{FF2B5EF4-FFF2-40B4-BE49-F238E27FC236}">
                      <a16:creationId xmlns:a16="http://schemas.microsoft.com/office/drawing/2014/main" id="{0D642B86-F0E1-8EC1-C45C-61B7C6404781}"/>
                    </a:ext>
                  </a:extLst>
                </p:cNvPr>
                <p:cNvGrpSpPr>
                  <a:grpSpLocks noChangeAspect="1"/>
                </p:cNvGrpSpPr>
                <p:nvPr/>
              </p:nvGrpSpPr>
              <p:grpSpPr>
                <a:xfrm>
                  <a:off x="6015853" y="3659495"/>
                  <a:ext cx="102453" cy="100279"/>
                  <a:chOff x="1474839" y="2035277"/>
                  <a:chExt cx="314632" cy="310439"/>
                </a:xfrm>
              </p:grpSpPr>
              <p:sp>
                <p:nvSpPr>
                  <p:cNvPr id="35" name="Rectangle 34">
                    <a:extLst>
                      <a:ext uri="{FF2B5EF4-FFF2-40B4-BE49-F238E27FC236}">
                        <a16:creationId xmlns:a16="http://schemas.microsoft.com/office/drawing/2014/main" id="{9581AA38-266E-B4C7-F59B-1D84AA4103D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15C2D5D-CD72-7F53-CFB4-6F2501E9B68F}"/>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a:extLst>
                  <a:ext uri="{FF2B5EF4-FFF2-40B4-BE49-F238E27FC236}">
                    <a16:creationId xmlns:a16="http://schemas.microsoft.com/office/drawing/2014/main" id="{38440AFE-119C-67FD-53DF-AD2A4463B0D0}"/>
                  </a:ext>
                </a:extLst>
              </p:cNvPr>
              <p:cNvSpPr txBox="1"/>
              <p:nvPr/>
            </p:nvSpPr>
            <p:spPr>
              <a:xfrm>
                <a:off x="5908611" y="2963749"/>
                <a:ext cx="1330814" cy="215444"/>
              </a:xfrm>
              <a:prstGeom prst="rect">
                <a:avLst/>
              </a:prstGeom>
              <a:noFill/>
            </p:spPr>
            <p:txBody>
              <a:bodyPr wrap="none" rtlCol="0">
                <a:spAutoFit/>
              </a:bodyPr>
              <a:lstStyle/>
              <a:p>
                <a:r>
                  <a:rPr lang="en-US" sz="800" b="1"/>
                  <a:t>+ Swag Bag Item  $5,575</a:t>
                </a:r>
              </a:p>
            </p:txBody>
          </p:sp>
        </p:grpSp>
      </p:grpSp>
      <p:grpSp>
        <p:nvGrpSpPr>
          <p:cNvPr id="149" name="Group 148">
            <a:extLst>
              <a:ext uri="{FF2B5EF4-FFF2-40B4-BE49-F238E27FC236}">
                <a16:creationId xmlns:a16="http://schemas.microsoft.com/office/drawing/2014/main" id="{BC512BC3-34D2-FAC9-EBC2-BBB8F7A4AD81}"/>
              </a:ext>
            </a:extLst>
          </p:cNvPr>
          <p:cNvGrpSpPr/>
          <p:nvPr/>
        </p:nvGrpSpPr>
        <p:grpSpPr>
          <a:xfrm>
            <a:off x="1477870" y="3064665"/>
            <a:ext cx="6419145" cy="215444"/>
            <a:chOff x="1652965" y="3011041"/>
            <a:chExt cx="6419145" cy="215444"/>
          </a:xfrm>
        </p:grpSpPr>
        <p:grpSp>
          <p:nvGrpSpPr>
            <p:cNvPr id="150" name="Group 149">
              <a:extLst>
                <a:ext uri="{FF2B5EF4-FFF2-40B4-BE49-F238E27FC236}">
                  <a16:creationId xmlns:a16="http://schemas.microsoft.com/office/drawing/2014/main" id="{416E2E92-61FD-BDA5-5CA4-FDD2E4628B02}"/>
                </a:ext>
              </a:extLst>
            </p:cNvPr>
            <p:cNvGrpSpPr/>
            <p:nvPr/>
          </p:nvGrpSpPr>
          <p:grpSpPr>
            <a:xfrm>
              <a:off x="1652965" y="3011041"/>
              <a:ext cx="1182371" cy="215444"/>
              <a:chOff x="4245323" y="2963749"/>
              <a:chExt cx="1182371" cy="215444"/>
            </a:xfrm>
          </p:grpSpPr>
          <p:grpSp>
            <p:nvGrpSpPr>
              <p:cNvPr id="181" name="Group 180">
                <a:extLst>
                  <a:ext uri="{FF2B5EF4-FFF2-40B4-BE49-F238E27FC236}">
                    <a16:creationId xmlns:a16="http://schemas.microsoft.com/office/drawing/2014/main" id="{AB97A56D-D5F7-F2E6-C971-525E51B5264E}"/>
                  </a:ext>
                </a:extLst>
              </p:cNvPr>
              <p:cNvGrpSpPr/>
              <p:nvPr/>
            </p:nvGrpSpPr>
            <p:grpSpPr>
              <a:xfrm>
                <a:off x="4245323" y="3012478"/>
                <a:ext cx="720606" cy="132628"/>
                <a:chOff x="5130094" y="3639233"/>
                <a:chExt cx="720606" cy="132628"/>
              </a:xfrm>
            </p:grpSpPr>
            <p:grpSp>
              <p:nvGrpSpPr>
                <p:cNvPr id="183" name="Group 182">
                  <a:extLst>
                    <a:ext uri="{FF2B5EF4-FFF2-40B4-BE49-F238E27FC236}">
                      <a16:creationId xmlns:a16="http://schemas.microsoft.com/office/drawing/2014/main" id="{2C837F76-CBB4-E7A1-13C2-6EF9152A468E}"/>
                    </a:ext>
                  </a:extLst>
                </p:cNvPr>
                <p:cNvGrpSpPr>
                  <a:grpSpLocks noChangeAspect="1"/>
                </p:cNvGrpSpPr>
                <p:nvPr/>
              </p:nvGrpSpPr>
              <p:grpSpPr>
                <a:xfrm>
                  <a:off x="5130094" y="3655408"/>
                  <a:ext cx="102453" cy="100279"/>
                  <a:chOff x="1474839" y="2035277"/>
                  <a:chExt cx="314632" cy="310439"/>
                </a:xfrm>
              </p:grpSpPr>
              <p:sp>
                <p:nvSpPr>
                  <p:cNvPr id="185" name="Rectangle 184">
                    <a:extLst>
                      <a:ext uri="{FF2B5EF4-FFF2-40B4-BE49-F238E27FC236}">
                        <a16:creationId xmlns:a16="http://schemas.microsoft.com/office/drawing/2014/main" id="{97D300D6-28E8-48BB-238E-B5573E440D6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0EEB15CD-32FE-0A2E-66D3-02A5BAB4E37D}"/>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4" name="Picture 183" descr="A blue text on a white background&#10;&#10;Description automatically generated">
                  <a:extLst>
                    <a:ext uri="{FF2B5EF4-FFF2-40B4-BE49-F238E27FC236}">
                      <a16:creationId xmlns:a16="http://schemas.microsoft.com/office/drawing/2014/main" id="{7B3FEF62-661A-EE81-BD64-DB193B992A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4605" y="3639233"/>
                  <a:ext cx="566095" cy="132628"/>
                </a:xfrm>
                <a:prstGeom prst="rect">
                  <a:avLst/>
                </a:prstGeom>
              </p:spPr>
            </p:pic>
          </p:grpSp>
          <p:sp>
            <p:nvSpPr>
              <p:cNvPr id="182" name="TextBox 181">
                <a:extLst>
                  <a:ext uri="{FF2B5EF4-FFF2-40B4-BE49-F238E27FC236}">
                    <a16:creationId xmlns:a16="http://schemas.microsoft.com/office/drawing/2014/main" id="{9E3266C0-2843-F6FE-4247-7BDDC68C049A}"/>
                  </a:ext>
                </a:extLst>
              </p:cNvPr>
              <p:cNvSpPr txBox="1"/>
              <p:nvPr/>
            </p:nvSpPr>
            <p:spPr>
              <a:xfrm>
                <a:off x="4912809" y="2963749"/>
                <a:ext cx="514885" cy="215444"/>
              </a:xfrm>
              <a:prstGeom prst="rect">
                <a:avLst/>
              </a:prstGeom>
              <a:noFill/>
            </p:spPr>
            <p:txBody>
              <a:bodyPr wrap="none" lIns="91440" tIns="45720" rIns="91440" bIns="45720" rtlCol="0" anchor="t">
                <a:spAutoFit/>
              </a:bodyPr>
              <a:lstStyle/>
              <a:p>
                <a:r>
                  <a:rPr lang="en-US" sz="800" b="1"/>
                  <a:t>$6,750</a:t>
                </a:r>
                <a:endParaRPr lang="en-US" sz="800"/>
              </a:p>
            </p:txBody>
          </p:sp>
        </p:grpSp>
        <p:grpSp>
          <p:nvGrpSpPr>
            <p:cNvPr id="151" name="Group 150">
              <a:extLst>
                <a:ext uri="{FF2B5EF4-FFF2-40B4-BE49-F238E27FC236}">
                  <a16:creationId xmlns:a16="http://schemas.microsoft.com/office/drawing/2014/main" id="{949FF041-4162-48CF-C98E-710CCC001A7C}"/>
                </a:ext>
              </a:extLst>
            </p:cNvPr>
            <p:cNvGrpSpPr/>
            <p:nvPr/>
          </p:nvGrpSpPr>
          <p:grpSpPr>
            <a:xfrm>
              <a:off x="2913992" y="3011041"/>
              <a:ext cx="964020" cy="215444"/>
              <a:chOff x="5486372" y="2963749"/>
              <a:chExt cx="964020" cy="215444"/>
            </a:xfrm>
          </p:grpSpPr>
          <p:grpSp>
            <p:nvGrpSpPr>
              <p:cNvPr id="175" name="Group 174">
                <a:extLst>
                  <a:ext uri="{FF2B5EF4-FFF2-40B4-BE49-F238E27FC236}">
                    <a16:creationId xmlns:a16="http://schemas.microsoft.com/office/drawing/2014/main" id="{73321B3C-B315-0377-5A9F-0B9FFE8CECBC}"/>
                  </a:ext>
                </a:extLst>
              </p:cNvPr>
              <p:cNvGrpSpPr/>
              <p:nvPr/>
            </p:nvGrpSpPr>
            <p:grpSpPr>
              <a:xfrm>
                <a:off x="5486372" y="3009243"/>
                <a:ext cx="501147" cy="135863"/>
                <a:chOff x="6015853" y="3643320"/>
                <a:chExt cx="501147" cy="135863"/>
              </a:xfrm>
            </p:grpSpPr>
            <p:pic>
              <p:nvPicPr>
                <p:cNvPr id="177" name="Picture 176">
                  <a:extLst>
                    <a:ext uri="{FF2B5EF4-FFF2-40B4-BE49-F238E27FC236}">
                      <a16:creationId xmlns:a16="http://schemas.microsoft.com/office/drawing/2014/main" id="{4B8DB2F9-1C73-24CE-5B5C-AA89EEAA20E7}"/>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178" name="Group 177">
                  <a:extLst>
                    <a:ext uri="{FF2B5EF4-FFF2-40B4-BE49-F238E27FC236}">
                      <a16:creationId xmlns:a16="http://schemas.microsoft.com/office/drawing/2014/main" id="{60039D6F-CCD7-DD90-DA68-E91A342261F3}"/>
                    </a:ext>
                  </a:extLst>
                </p:cNvPr>
                <p:cNvGrpSpPr>
                  <a:grpSpLocks noChangeAspect="1"/>
                </p:cNvGrpSpPr>
                <p:nvPr/>
              </p:nvGrpSpPr>
              <p:grpSpPr>
                <a:xfrm>
                  <a:off x="6015853" y="3659495"/>
                  <a:ext cx="102453" cy="100279"/>
                  <a:chOff x="1474839" y="2035277"/>
                  <a:chExt cx="314632" cy="310439"/>
                </a:xfrm>
              </p:grpSpPr>
              <p:sp>
                <p:nvSpPr>
                  <p:cNvPr id="179" name="Rectangle 178">
                    <a:extLst>
                      <a:ext uri="{FF2B5EF4-FFF2-40B4-BE49-F238E27FC236}">
                        <a16:creationId xmlns:a16="http://schemas.microsoft.com/office/drawing/2014/main" id="{B8CE5B64-CA72-9BE3-6AE8-EAB191A328AE}"/>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FCD262D3-1CD6-DA55-C0A9-1022048B543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6" name="TextBox 175">
                <a:extLst>
                  <a:ext uri="{FF2B5EF4-FFF2-40B4-BE49-F238E27FC236}">
                    <a16:creationId xmlns:a16="http://schemas.microsoft.com/office/drawing/2014/main" id="{48757E40-1E15-D2D2-B350-9A51D5C8632B}"/>
                  </a:ext>
                </a:extLst>
              </p:cNvPr>
              <p:cNvSpPr txBox="1"/>
              <p:nvPr/>
            </p:nvSpPr>
            <p:spPr>
              <a:xfrm>
                <a:off x="5935507" y="2963749"/>
                <a:ext cx="514885" cy="215444"/>
              </a:xfrm>
              <a:prstGeom prst="rect">
                <a:avLst/>
              </a:prstGeom>
              <a:noFill/>
            </p:spPr>
            <p:txBody>
              <a:bodyPr wrap="none" lIns="91440" tIns="45720" rIns="91440" bIns="45720" rtlCol="0" anchor="t">
                <a:spAutoFit/>
              </a:bodyPr>
              <a:lstStyle/>
              <a:p>
                <a:r>
                  <a:rPr lang="en-US" sz="800" b="1"/>
                  <a:t>$4,750</a:t>
                </a:r>
                <a:endParaRPr lang="en-US" sz="800"/>
              </a:p>
            </p:txBody>
          </p:sp>
        </p:grpSp>
        <p:grpSp>
          <p:nvGrpSpPr>
            <p:cNvPr id="152" name="Group 151">
              <a:extLst>
                <a:ext uri="{FF2B5EF4-FFF2-40B4-BE49-F238E27FC236}">
                  <a16:creationId xmlns:a16="http://schemas.microsoft.com/office/drawing/2014/main" id="{5B0FB245-1060-71B2-BF64-C50364A677EF}"/>
                </a:ext>
              </a:extLst>
            </p:cNvPr>
            <p:cNvGrpSpPr/>
            <p:nvPr/>
          </p:nvGrpSpPr>
          <p:grpSpPr>
            <a:xfrm>
              <a:off x="5742724" y="3011041"/>
              <a:ext cx="1134971" cy="215444"/>
              <a:chOff x="6496717" y="2967602"/>
              <a:chExt cx="1134971" cy="215444"/>
            </a:xfrm>
          </p:grpSpPr>
          <p:grpSp>
            <p:nvGrpSpPr>
              <p:cNvPr id="169" name="Group 168">
                <a:extLst>
                  <a:ext uri="{FF2B5EF4-FFF2-40B4-BE49-F238E27FC236}">
                    <a16:creationId xmlns:a16="http://schemas.microsoft.com/office/drawing/2014/main" id="{865351BF-6CB1-1FD0-CB4C-797CAAEB89E5}"/>
                  </a:ext>
                </a:extLst>
              </p:cNvPr>
              <p:cNvGrpSpPr/>
              <p:nvPr/>
            </p:nvGrpSpPr>
            <p:grpSpPr>
              <a:xfrm>
                <a:off x="6496717" y="3012478"/>
                <a:ext cx="659145" cy="132628"/>
                <a:chOff x="6092899" y="3640085"/>
                <a:chExt cx="659145" cy="132628"/>
              </a:xfrm>
            </p:grpSpPr>
            <p:pic>
              <p:nvPicPr>
                <p:cNvPr id="171" name="Picture 170">
                  <a:extLst>
                    <a:ext uri="{FF2B5EF4-FFF2-40B4-BE49-F238E27FC236}">
                      <a16:creationId xmlns:a16="http://schemas.microsoft.com/office/drawing/2014/main" id="{BBCF7303-3588-735D-11E5-174F85C70F7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47410" y="3640085"/>
                  <a:ext cx="504634" cy="132628"/>
                </a:xfrm>
                <a:prstGeom prst="rect">
                  <a:avLst/>
                </a:prstGeom>
              </p:spPr>
            </p:pic>
            <p:grpSp>
              <p:nvGrpSpPr>
                <p:cNvPr id="172" name="Group 171">
                  <a:extLst>
                    <a:ext uri="{FF2B5EF4-FFF2-40B4-BE49-F238E27FC236}">
                      <a16:creationId xmlns:a16="http://schemas.microsoft.com/office/drawing/2014/main" id="{25D5DDAE-3539-313B-1BB7-54E6D065D590}"/>
                    </a:ext>
                  </a:extLst>
                </p:cNvPr>
                <p:cNvGrpSpPr>
                  <a:grpSpLocks noChangeAspect="1"/>
                </p:cNvGrpSpPr>
                <p:nvPr/>
              </p:nvGrpSpPr>
              <p:grpSpPr>
                <a:xfrm>
                  <a:off x="6092899" y="3656260"/>
                  <a:ext cx="102453" cy="100279"/>
                  <a:chOff x="1474839" y="2035277"/>
                  <a:chExt cx="314632" cy="310439"/>
                </a:xfrm>
              </p:grpSpPr>
              <p:sp>
                <p:nvSpPr>
                  <p:cNvPr id="173" name="Rectangle 172">
                    <a:extLst>
                      <a:ext uri="{FF2B5EF4-FFF2-40B4-BE49-F238E27FC236}">
                        <a16:creationId xmlns:a16="http://schemas.microsoft.com/office/drawing/2014/main" id="{96AB3BAC-DE27-2C96-6481-26752437FF4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F8E751-90E3-3A0F-1D76-0E27A26972CE}"/>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 name="TextBox 169">
                <a:extLst>
                  <a:ext uri="{FF2B5EF4-FFF2-40B4-BE49-F238E27FC236}">
                    <a16:creationId xmlns:a16="http://schemas.microsoft.com/office/drawing/2014/main" id="{E6DF57DA-FBB5-B014-4639-1D6EED526A67}"/>
                  </a:ext>
                </a:extLst>
              </p:cNvPr>
              <p:cNvSpPr txBox="1"/>
              <p:nvPr/>
            </p:nvSpPr>
            <p:spPr>
              <a:xfrm>
                <a:off x="7116803" y="2967602"/>
                <a:ext cx="514885" cy="215444"/>
              </a:xfrm>
              <a:prstGeom prst="rect">
                <a:avLst/>
              </a:prstGeom>
              <a:noFill/>
            </p:spPr>
            <p:txBody>
              <a:bodyPr wrap="none" lIns="91440" tIns="45720" rIns="91440" bIns="45720" rtlCol="0" anchor="t">
                <a:spAutoFit/>
              </a:bodyPr>
              <a:lstStyle/>
              <a:p>
                <a:r>
                  <a:rPr lang="en-US" sz="800" b="1"/>
                  <a:t>$3,500</a:t>
                </a:r>
              </a:p>
            </p:txBody>
          </p:sp>
        </p:grpSp>
        <p:grpSp>
          <p:nvGrpSpPr>
            <p:cNvPr id="153" name="Group 152">
              <a:extLst>
                <a:ext uri="{FF2B5EF4-FFF2-40B4-BE49-F238E27FC236}">
                  <a16:creationId xmlns:a16="http://schemas.microsoft.com/office/drawing/2014/main" id="{49660F53-4115-161C-CFD8-7DC5DE0DAD42}"/>
                </a:ext>
              </a:extLst>
            </p:cNvPr>
            <p:cNvGrpSpPr/>
            <p:nvPr/>
          </p:nvGrpSpPr>
          <p:grpSpPr>
            <a:xfrm>
              <a:off x="6908841" y="3011041"/>
              <a:ext cx="1163269" cy="215444"/>
              <a:chOff x="7658780" y="2963749"/>
              <a:chExt cx="1163269" cy="215444"/>
            </a:xfrm>
          </p:grpSpPr>
          <p:grpSp>
            <p:nvGrpSpPr>
              <p:cNvPr id="163" name="Group 162">
                <a:extLst>
                  <a:ext uri="{FF2B5EF4-FFF2-40B4-BE49-F238E27FC236}">
                    <a16:creationId xmlns:a16="http://schemas.microsoft.com/office/drawing/2014/main" id="{5B45E1E1-ED13-5BEB-20B1-3B73D0826521}"/>
                  </a:ext>
                </a:extLst>
              </p:cNvPr>
              <p:cNvGrpSpPr/>
              <p:nvPr/>
            </p:nvGrpSpPr>
            <p:grpSpPr>
              <a:xfrm>
                <a:off x="7658780" y="3009243"/>
                <a:ext cx="688767" cy="135863"/>
                <a:chOff x="6917670" y="3618973"/>
                <a:chExt cx="688767" cy="135863"/>
              </a:xfrm>
            </p:grpSpPr>
            <p:pic>
              <p:nvPicPr>
                <p:cNvPr id="165" name="Picture 164">
                  <a:extLst>
                    <a:ext uri="{FF2B5EF4-FFF2-40B4-BE49-F238E27FC236}">
                      <a16:creationId xmlns:a16="http://schemas.microsoft.com/office/drawing/2014/main" id="{70EFB20F-8C00-BD89-8CC8-3B759D1183FF}"/>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85629" y="3618973"/>
                  <a:ext cx="520808" cy="135863"/>
                </a:xfrm>
                <a:prstGeom prst="rect">
                  <a:avLst/>
                </a:prstGeom>
              </p:spPr>
            </p:pic>
            <p:grpSp>
              <p:nvGrpSpPr>
                <p:cNvPr id="166" name="Group 165">
                  <a:extLst>
                    <a:ext uri="{FF2B5EF4-FFF2-40B4-BE49-F238E27FC236}">
                      <a16:creationId xmlns:a16="http://schemas.microsoft.com/office/drawing/2014/main" id="{249D9B97-46B8-A66B-60EF-289999179BB3}"/>
                    </a:ext>
                  </a:extLst>
                </p:cNvPr>
                <p:cNvGrpSpPr>
                  <a:grpSpLocks noChangeAspect="1"/>
                </p:cNvGrpSpPr>
                <p:nvPr/>
              </p:nvGrpSpPr>
              <p:grpSpPr>
                <a:xfrm>
                  <a:off x="6917670" y="3635148"/>
                  <a:ext cx="102453" cy="100279"/>
                  <a:chOff x="1474839" y="2035277"/>
                  <a:chExt cx="314632" cy="310439"/>
                </a:xfrm>
              </p:grpSpPr>
              <p:sp>
                <p:nvSpPr>
                  <p:cNvPr id="167" name="Rectangle 166">
                    <a:extLst>
                      <a:ext uri="{FF2B5EF4-FFF2-40B4-BE49-F238E27FC236}">
                        <a16:creationId xmlns:a16="http://schemas.microsoft.com/office/drawing/2014/main" id="{C8E71E6D-5F09-D545-F242-27B4FBA8719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AEE0B1E-292B-1FF8-8F3A-01F15658E2AC}"/>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TextBox 163">
                <a:extLst>
                  <a:ext uri="{FF2B5EF4-FFF2-40B4-BE49-F238E27FC236}">
                    <a16:creationId xmlns:a16="http://schemas.microsoft.com/office/drawing/2014/main" id="{E4A18F58-A485-2D9D-713C-64EC150DAE82}"/>
                  </a:ext>
                </a:extLst>
              </p:cNvPr>
              <p:cNvSpPr txBox="1"/>
              <p:nvPr/>
            </p:nvSpPr>
            <p:spPr>
              <a:xfrm>
                <a:off x="8307164" y="2963749"/>
                <a:ext cx="514885" cy="215444"/>
              </a:xfrm>
              <a:prstGeom prst="rect">
                <a:avLst/>
              </a:prstGeom>
              <a:noFill/>
            </p:spPr>
            <p:txBody>
              <a:bodyPr wrap="none" lIns="91440" tIns="45720" rIns="91440" bIns="45720" rtlCol="0" anchor="t">
                <a:spAutoFit/>
              </a:bodyPr>
              <a:lstStyle/>
              <a:p>
                <a:r>
                  <a:rPr lang="en-US" sz="800" b="1"/>
                  <a:t>$1,850</a:t>
                </a:r>
                <a:endParaRPr lang="en-US" sz="800"/>
              </a:p>
            </p:txBody>
          </p:sp>
        </p:grpSp>
        <p:grpSp>
          <p:nvGrpSpPr>
            <p:cNvPr id="154" name="Group 153">
              <a:extLst>
                <a:ext uri="{FF2B5EF4-FFF2-40B4-BE49-F238E27FC236}">
                  <a16:creationId xmlns:a16="http://schemas.microsoft.com/office/drawing/2014/main" id="{FB576C7A-EBD4-3548-8D81-9B4F98BFB954}"/>
                </a:ext>
              </a:extLst>
            </p:cNvPr>
            <p:cNvGrpSpPr/>
            <p:nvPr/>
          </p:nvGrpSpPr>
          <p:grpSpPr>
            <a:xfrm>
              <a:off x="3956668" y="3011041"/>
              <a:ext cx="1753053" cy="215444"/>
              <a:chOff x="5486372" y="2963749"/>
              <a:chExt cx="1753053" cy="215444"/>
            </a:xfrm>
          </p:grpSpPr>
          <p:grpSp>
            <p:nvGrpSpPr>
              <p:cNvPr id="155" name="Group 154">
                <a:extLst>
                  <a:ext uri="{FF2B5EF4-FFF2-40B4-BE49-F238E27FC236}">
                    <a16:creationId xmlns:a16="http://schemas.microsoft.com/office/drawing/2014/main" id="{3F766255-8760-B376-61E7-459A389E0604}"/>
                  </a:ext>
                </a:extLst>
              </p:cNvPr>
              <p:cNvGrpSpPr/>
              <p:nvPr/>
            </p:nvGrpSpPr>
            <p:grpSpPr>
              <a:xfrm>
                <a:off x="5486372" y="3009243"/>
                <a:ext cx="501147" cy="135863"/>
                <a:chOff x="6015853" y="3643320"/>
                <a:chExt cx="501147" cy="135863"/>
              </a:xfrm>
            </p:grpSpPr>
            <p:pic>
              <p:nvPicPr>
                <p:cNvPr id="159" name="Picture 158">
                  <a:extLst>
                    <a:ext uri="{FF2B5EF4-FFF2-40B4-BE49-F238E27FC236}">
                      <a16:creationId xmlns:a16="http://schemas.microsoft.com/office/drawing/2014/main" id="{5EB6977D-D448-7DCE-4403-82D6EEDE5519}"/>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160" name="Group 159">
                  <a:extLst>
                    <a:ext uri="{FF2B5EF4-FFF2-40B4-BE49-F238E27FC236}">
                      <a16:creationId xmlns:a16="http://schemas.microsoft.com/office/drawing/2014/main" id="{56163EFD-B1C7-296A-B813-F95A447AC923}"/>
                    </a:ext>
                  </a:extLst>
                </p:cNvPr>
                <p:cNvGrpSpPr>
                  <a:grpSpLocks noChangeAspect="1"/>
                </p:cNvGrpSpPr>
                <p:nvPr/>
              </p:nvGrpSpPr>
              <p:grpSpPr>
                <a:xfrm>
                  <a:off x="6015853" y="3659495"/>
                  <a:ext cx="102453" cy="100279"/>
                  <a:chOff x="1474839" y="2035277"/>
                  <a:chExt cx="314632" cy="310439"/>
                </a:xfrm>
              </p:grpSpPr>
              <p:sp>
                <p:nvSpPr>
                  <p:cNvPr id="161" name="Rectangle 160">
                    <a:extLst>
                      <a:ext uri="{FF2B5EF4-FFF2-40B4-BE49-F238E27FC236}">
                        <a16:creationId xmlns:a16="http://schemas.microsoft.com/office/drawing/2014/main" id="{CF06C557-8F68-144B-42C5-750B77D4D246}"/>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FF4C7DF-09AC-A1C6-604F-974527F2B3B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7" name="TextBox 156">
                <a:extLst>
                  <a:ext uri="{FF2B5EF4-FFF2-40B4-BE49-F238E27FC236}">
                    <a16:creationId xmlns:a16="http://schemas.microsoft.com/office/drawing/2014/main" id="{6C6DB1FC-B1E2-B31D-47E3-9257335BDE59}"/>
                  </a:ext>
                </a:extLst>
              </p:cNvPr>
              <p:cNvSpPr txBox="1"/>
              <p:nvPr/>
            </p:nvSpPr>
            <p:spPr>
              <a:xfrm>
                <a:off x="5908611" y="2963749"/>
                <a:ext cx="1330814" cy="215444"/>
              </a:xfrm>
              <a:prstGeom prst="rect">
                <a:avLst/>
              </a:prstGeom>
              <a:noFill/>
            </p:spPr>
            <p:txBody>
              <a:bodyPr wrap="none" rtlCol="0">
                <a:spAutoFit/>
              </a:bodyPr>
              <a:lstStyle/>
              <a:p>
                <a:r>
                  <a:rPr lang="en-US" sz="800" b="1"/>
                  <a:t>+ Swag Bag Item  $5,575</a:t>
                </a:r>
              </a:p>
            </p:txBody>
          </p:sp>
        </p:grpSp>
      </p:grpSp>
      <p:grpSp>
        <p:nvGrpSpPr>
          <p:cNvPr id="189" name="Group 188">
            <a:extLst>
              <a:ext uri="{FF2B5EF4-FFF2-40B4-BE49-F238E27FC236}">
                <a16:creationId xmlns:a16="http://schemas.microsoft.com/office/drawing/2014/main" id="{3051EE6E-DBDE-4AFA-D6B5-956642767CF0}"/>
              </a:ext>
            </a:extLst>
          </p:cNvPr>
          <p:cNvGrpSpPr/>
          <p:nvPr/>
        </p:nvGrpSpPr>
        <p:grpSpPr>
          <a:xfrm>
            <a:off x="1477870" y="3239670"/>
            <a:ext cx="6419145" cy="215444"/>
            <a:chOff x="1652965" y="3011041"/>
            <a:chExt cx="6419145" cy="215444"/>
          </a:xfrm>
        </p:grpSpPr>
        <p:grpSp>
          <p:nvGrpSpPr>
            <p:cNvPr id="190" name="Group 189">
              <a:extLst>
                <a:ext uri="{FF2B5EF4-FFF2-40B4-BE49-F238E27FC236}">
                  <a16:creationId xmlns:a16="http://schemas.microsoft.com/office/drawing/2014/main" id="{AFD22C44-4E53-C1BF-039E-B6CF03F4182E}"/>
                </a:ext>
              </a:extLst>
            </p:cNvPr>
            <p:cNvGrpSpPr/>
            <p:nvPr/>
          </p:nvGrpSpPr>
          <p:grpSpPr>
            <a:xfrm>
              <a:off x="1652965" y="3011041"/>
              <a:ext cx="1182371" cy="215444"/>
              <a:chOff x="4245323" y="2963749"/>
              <a:chExt cx="1182371" cy="215444"/>
            </a:xfrm>
          </p:grpSpPr>
          <p:grpSp>
            <p:nvGrpSpPr>
              <p:cNvPr id="222" name="Group 221">
                <a:extLst>
                  <a:ext uri="{FF2B5EF4-FFF2-40B4-BE49-F238E27FC236}">
                    <a16:creationId xmlns:a16="http://schemas.microsoft.com/office/drawing/2014/main" id="{7902625B-2B60-6691-972D-A8D4E53AAD17}"/>
                  </a:ext>
                </a:extLst>
              </p:cNvPr>
              <p:cNvGrpSpPr/>
              <p:nvPr/>
            </p:nvGrpSpPr>
            <p:grpSpPr>
              <a:xfrm>
                <a:off x="4245323" y="3012478"/>
                <a:ext cx="720606" cy="132628"/>
                <a:chOff x="5130094" y="3639233"/>
                <a:chExt cx="720606" cy="132628"/>
              </a:xfrm>
            </p:grpSpPr>
            <p:grpSp>
              <p:nvGrpSpPr>
                <p:cNvPr id="224" name="Group 223">
                  <a:extLst>
                    <a:ext uri="{FF2B5EF4-FFF2-40B4-BE49-F238E27FC236}">
                      <a16:creationId xmlns:a16="http://schemas.microsoft.com/office/drawing/2014/main" id="{C4334196-AEAF-9A09-A796-AACE1BF4A093}"/>
                    </a:ext>
                  </a:extLst>
                </p:cNvPr>
                <p:cNvGrpSpPr>
                  <a:grpSpLocks noChangeAspect="1"/>
                </p:cNvGrpSpPr>
                <p:nvPr/>
              </p:nvGrpSpPr>
              <p:grpSpPr>
                <a:xfrm>
                  <a:off x="5130094" y="3655408"/>
                  <a:ext cx="102453" cy="100279"/>
                  <a:chOff x="1474839" y="2035277"/>
                  <a:chExt cx="314632" cy="310439"/>
                </a:xfrm>
              </p:grpSpPr>
              <p:sp>
                <p:nvSpPr>
                  <p:cNvPr id="226" name="Rectangle 225">
                    <a:extLst>
                      <a:ext uri="{FF2B5EF4-FFF2-40B4-BE49-F238E27FC236}">
                        <a16:creationId xmlns:a16="http://schemas.microsoft.com/office/drawing/2014/main" id="{CA9866EA-493C-5580-A693-14A0340A41AA}"/>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89B8F078-80A0-0419-DCD7-739D1036965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5" name="Picture 224" descr="A blue text on a white background&#10;&#10;Description automatically generated">
                  <a:extLst>
                    <a:ext uri="{FF2B5EF4-FFF2-40B4-BE49-F238E27FC236}">
                      <a16:creationId xmlns:a16="http://schemas.microsoft.com/office/drawing/2014/main" id="{39A3BE6D-D57B-2218-2BB1-4D6CAE1D062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4605" y="3639233"/>
                  <a:ext cx="566095" cy="132628"/>
                </a:xfrm>
                <a:prstGeom prst="rect">
                  <a:avLst/>
                </a:prstGeom>
              </p:spPr>
            </p:pic>
          </p:grpSp>
          <p:sp>
            <p:nvSpPr>
              <p:cNvPr id="223" name="TextBox 222">
                <a:extLst>
                  <a:ext uri="{FF2B5EF4-FFF2-40B4-BE49-F238E27FC236}">
                    <a16:creationId xmlns:a16="http://schemas.microsoft.com/office/drawing/2014/main" id="{635E04F9-EFD2-181B-C6C2-B2B14795D11B}"/>
                  </a:ext>
                </a:extLst>
              </p:cNvPr>
              <p:cNvSpPr txBox="1"/>
              <p:nvPr/>
            </p:nvSpPr>
            <p:spPr>
              <a:xfrm>
                <a:off x="4912809" y="2963749"/>
                <a:ext cx="514885" cy="215444"/>
              </a:xfrm>
              <a:prstGeom prst="rect">
                <a:avLst/>
              </a:prstGeom>
              <a:noFill/>
            </p:spPr>
            <p:txBody>
              <a:bodyPr wrap="none" lIns="91440" tIns="45720" rIns="91440" bIns="45720" rtlCol="0" anchor="t">
                <a:spAutoFit/>
              </a:bodyPr>
              <a:lstStyle/>
              <a:p>
                <a:r>
                  <a:rPr lang="en-US" sz="800" b="1"/>
                  <a:t>$6,750</a:t>
                </a:r>
                <a:endParaRPr lang="en-US" sz="800"/>
              </a:p>
            </p:txBody>
          </p:sp>
        </p:grpSp>
        <p:grpSp>
          <p:nvGrpSpPr>
            <p:cNvPr id="194" name="Group 193">
              <a:extLst>
                <a:ext uri="{FF2B5EF4-FFF2-40B4-BE49-F238E27FC236}">
                  <a16:creationId xmlns:a16="http://schemas.microsoft.com/office/drawing/2014/main" id="{6E12007B-C2EA-639C-11BD-BF21FEB5B98D}"/>
                </a:ext>
              </a:extLst>
            </p:cNvPr>
            <p:cNvGrpSpPr/>
            <p:nvPr/>
          </p:nvGrpSpPr>
          <p:grpSpPr>
            <a:xfrm>
              <a:off x="2913992" y="3011041"/>
              <a:ext cx="964020" cy="215444"/>
              <a:chOff x="5486372" y="2963749"/>
              <a:chExt cx="964020" cy="215444"/>
            </a:xfrm>
          </p:grpSpPr>
          <p:grpSp>
            <p:nvGrpSpPr>
              <p:cNvPr id="216" name="Group 215">
                <a:extLst>
                  <a:ext uri="{FF2B5EF4-FFF2-40B4-BE49-F238E27FC236}">
                    <a16:creationId xmlns:a16="http://schemas.microsoft.com/office/drawing/2014/main" id="{820B9C41-66F1-0F93-FAE6-1B7EEDADDC6D}"/>
                  </a:ext>
                </a:extLst>
              </p:cNvPr>
              <p:cNvGrpSpPr/>
              <p:nvPr/>
            </p:nvGrpSpPr>
            <p:grpSpPr>
              <a:xfrm>
                <a:off x="5486372" y="3009243"/>
                <a:ext cx="501147" cy="135863"/>
                <a:chOff x="6015853" y="3643320"/>
                <a:chExt cx="501147" cy="135863"/>
              </a:xfrm>
            </p:grpSpPr>
            <p:pic>
              <p:nvPicPr>
                <p:cNvPr id="218" name="Picture 217">
                  <a:extLst>
                    <a:ext uri="{FF2B5EF4-FFF2-40B4-BE49-F238E27FC236}">
                      <a16:creationId xmlns:a16="http://schemas.microsoft.com/office/drawing/2014/main" id="{ADD68702-B640-4216-CD90-93BC0203C74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219" name="Group 218">
                  <a:extLst>
                    <a:ext uri="{FF2B5EF4-FFF2-40B4-BE49-F238E27FC236}">
                      <a16:creationId xmlns:a16="http://schemas.microsoft.com/office/drawing/2014/main" id="{4E8A1C99-52D8-EE25-A60D-C22ADAEE6BD9}"/>
                    </a:ext>
                  </a:extLst>
                </p:cNvPr>
                <p:cNvGrpSpPr>
                  <a:grpSpLocks noChangeAspect="1"/>
                </p:cNvGrpSpPr>
                <p:nvPr/>
              </p:nvGrpSpPr>
              <p:grpSpPr>
                <a:xfrm>
                  <a:off x="6015853" y="3659495"/>
                  <a:ext cx="102453" cy="100279"/>
                  <a:chOff x="1474839" y="2035277"/>
                  <a:chExt cx="314632" cy="310439"/>
                </a:xfrm>
              </p:grpSpPr>
              <p:sp>
                <p:nvSpPr>
                  <p:cNvPr id="220" name="Rectangle 219">
                    <a:extLst>
                      <a:ext uri="{FF2B5EF4-FFF2-40B4-BE49-F238E27FC236}">
                        <a16:creationId xmlns:a16="http://schemas.microsoft.com/office/drawing/2014/main" id="{4DE2074A-3515-37D4-9D4C-0734B6F7B9D3}"/>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C11B5B9B-8382-0307-8B2F-AF2B03F60871}"/>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7" name="TextBox 216">
                <a:extLst>
                  <a:ext uri="{FF2B5EF4-FFF2-40B4-BE49-F238E27FC236}">
                    <a16:creationId xmlns:a16="http://schemas.microsoft.com/office/drawing/2014/main" id="{ACA32CEA-238C-5DD3-8598-D62CB897EF09}"/>
                  </a:ext>
                </a:extLst>
              </p:cNvPr>
              <p:cNvSpPr txBox="1"/>
              <p:nvPr/>
            </p:nvSpPr>
            <p:spPr>
              <a:xfrm>
                <a:off x="5935507" y="2963749"/>
                <a:ext cx="514885" cy="215444"/>
              </a:xfrm>
              <a:prstGeom prst="rect">
                <a:avLst/>
              </a:prstGeom>
              <a:noFill/>
            </p:spPr>
            <p:txBody>
              <a:bodyPr wrap="none" lIns="91440" tIns="45720" rIns="91440" bIns="45720" rtlCol="0" anchor="t">
                <a:spAutoFit/>
              </a:bodyPr>
              <a:lstStyle/>
              <a:p>
                <a:r>
                  <a:rPr lang="en-US" sz="800" b="1"/>
                  <a:t>$4,750</a:t>
                </a:r>
                <a:endParaRPr lang="en-US" sz="800"/>
              </a:p>
            </p:txBody>
          </p:sp>
        </p:grpSp>
        <p:grpSp>
          <p:nvGrpSpPr>
            <p:cNvPr id="195" name="Group 194">
              <a:extLst>
                <a:ext uri="{FF2B5EF4-FFF2-40B4-BE49-F238E27FC236}">
                  <a16:creationId xmlns:a16="http://schemas.microsoft.com/office/drawing/2014/main" id="{D066F469-FA43-A616-9F4B-42171AE9D58A}"/>
                </a:ext>
              </a:extLst>
            </p:cNvPr>
            <p:cNvGrpSpPr/>
            <p:nvPr/>
          </p:nvGrpSpPr>
          <p:grpSpPr>
            <a:xfrm>
              <a:off x="5742724" y="3011041"/>
              <a:ext cx="1134971" cy="215444"/>
              <a:chOff x="6496717" y="2967602"/>
              <a:chExt cx="1134971" cy="215444"/>
            </a:xfrm>
          </p:grpSpPr>
          <p:grpSp>
            <p:nvGrpSpPr>
              <p:cNvPr id="210" name="Group 209">
                <a:extLst>
                  <a:ext uri="{FF2B5EF4-FFF2-40B4-BE49-F238E27FC236}">
                    <a16:creationId xmlns:a16="http://schemas.microsoft.com/office/drawing/2014/main" id="{AEBFC31F-EB35-A91B-A151-60A592515F11}"/>
                  </a:ext>
                </a:extLst>
              </p:cNvPr>
              <p:cNvGrpSpPr/>
              <p:nvPr/>
            </p:nvGrpSpPr>
            <p:grpSpPr>
              <a:xfrm>
                <a:off x="6496717" y="3012478"/>
                <a:ext cx="659145" cy="132628"/>
                <a:chOff x="6092899" y="3640085"/>
                <a:chExt cx="659145" cy="132628"/>
              </a:xfrm>
            </p:grpSpPr>
            <p:pic>
              <p:nvPicPr>
                <p:cNvPr id="212" name="Picture 211">
                  <a:extLst>
                    <a:ext uri="{FF2B5EF4-FFF2-40B4-BE49-F238E27FC236}">
                      <a16:creationId xmlns:a16="http://schemas.microsoft.com/office/drawing/2014/main" id="{C7D6F860-559C-C756-C86C-C8A60C02341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47410" y="3640085"/>
                  <a:ext cx="504634" cy="132628"/>
                </a:xfrm>
                <a:prstGeom prst="rect">
                  <a:avLst/>
                </a:prstGeom>
              </p:spPr>
            </p:pic>
            <p:grpSp>
              <p:nvGrpSpPr>
                <p:cNvPr id="213" name="Group 212">
                  <a:extLst>
                    <a:ext uri="{FF2B5EF4-FFF2-40B4-BE49-F238E27FC236}">
                      <a16:creationId xmlns:a16="http://schemas.microsoft.com/office/drawing/2014/main" id="{0E5E8D48-A29E-783A-6854-13D90DECD76D}"/>
                    </a:ext>
                  </a:extLst>
                </p:cNvPr>
                <p:cNvGrpSpPr>
                  <a:grpSpLocks noChangeAspect="1"/>
                </p:cNvGrpSpPr>
                <p:nvPr/>
              </p:nvGrpSpPr>
              <p:grpSpPr>
                <a:xfrm>
                  <a:off x="6092899" y="3656260"/>
                  <a:ext cx="102453" cy="100279"/>
                  <a:chOff x="1474839" y="2035277"/>
                  <a:chExt cx="314632" cy="310439"/>
                </a:xfrm>
              </p:grpSpPr>
              <p:sp>
                <p:nvSpPr>
                  <p:cNvPr id="214" name="Rectangle 213">
                    <a:extLst>
                      <a:ext uri="{FF2B5EF4-FFF2-40B4-BE49-F238E27FC236}">
                        <a16:creationId xmlns:a16="http://schemas.microsoft.com/office/drawing/2014/main" id="{C6AC9142-804C-91D3-4339-DB2E7718083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B9A00FE4-A6D9-9233-F01F-ED4B34B2FAE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1" name="TextBox 210">
                <a:extLst>
                  <a:ext uri="{FF2B5EF4-FFF2-40B4-BE49-F238E27FC236}">
                    <a16:creationId xmlns:a16="http://schemas.microsoft.com/office/drawing/2014/main" id="{32A93ACE-1E70-521F-3A7A-A665387F8EA4}"/>
                  </a:ext>
                </a:extLst>
              </p:cNvPr>
              <p:cNvSpPr txBox="1"/>
              <p:nvPr/>
            </p:nvSpPr>
            <p:spPr>
              <a:xfrm>
                <a:off x="7116803" y="2967602"/>
                <a:ext cx="514885" cy="215444"/>
              </a:xfrm>
              <a:prstGeom prst="rect">
                <a:avLst/>
              </a:prstGeom>
              <a:noFill/>
            </p:spPr>
            <p:txBody>
              <a:bodyPr wrap="none" lIns="91440" tIns="45720" rIns="91440" bIns="45720" rtlCol="0" anchor="t">
                <a:spAutoFit/>
              </a:bodyPr>
              <a:lstStyle/>
              <a:p>
                <a:r>
                  <a:rPr lang="en-US" sz="800" b="1"/>
                  <a:t>$3,500</a:t>
                </a:r>
                <a:endParaRPr lang="en-US" sz="800"/>
              </a:p>
            </p:txBody>
          </p:sp>
        </p:grpSp>
        <p:grpSp>
          <p:nvGrpSpPr>
            <p:cNvPr id="196" name="Group 195">
              <a:extLst>
                <a:ext uri="{FF2B5EF4-FFF2-40B4-BE49-F238E27FC236}">
                  <a16:creationId xmlns:a16="http://schemas.microsoft.com/office/drawing/2014/main" id="{47562E64-76EB-80FA-444B-45B4111F8887}"/>
                </a:ext>
              </a:extLst>
            </p:cNvPr>
            <p:cNvGrpSpPr/>
            <p:nvPr/>
          </p:nvGrpSpPr>
          <p:grpSpPr>
            <a:xfrm>
              <a:off x="6908841" y="3011041"/>
              <a:ext cx="1163269" cy="215444"/>
              <a:chOff x="7658780" y="2963749"/>
              <a:chExt cx="1163269" cy="215444"/>
            </a:xfrm>
          </p:grpSpPr>
          <p:grpSp>
            <p:nvGrpSpPr>
              <p:cNvPr id="204" name="Group 203">
                <a:extLst>
                  <a:ext uri="{FF2B5EF4-FFF2-40B4-BE49-F238E27FC236}">
                    <a16:creationId xmlns:a16="http://schemas.microsoft.com/office/drawing/2014/main" id="{EAC0C3CB-985D-A3E5-40AF-51DECB41E49E}"/>
                  </a:ext>
                </a:extLst>
              </p:cNvPr>
              <p:cNvGrpSpPr/>
              <p:nvPr/>
            </p:nvGrpSpPr>
            <p:grpSpPr>
              <a:xfrm>
                <a:off x="7658780" y="3009243"/>
                <a:ext cx="688767" cy="135863"/>
                <a:chOff x="6917670" y="3618973"/>
                <a:chExt cx="688767" cy="135863"/>
              </a:xfrm>
            </p:grpSpPr>
            <p:pic>
              <p:nvPicPr>
                <p:cNvPr id="206" name="Picture 205">
                  <a:extLst>
                    <a:ext uri="{FF2B5EF4-FFF2-40B4-BE49-F238E27FC236}">
                      <a16:creationId xmlns:a16="http://schemas.microsoft.com/office/drawing/2014/main" id="{0310D252-7D72-E4D7-D813-51751DB7A82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85629" y="3618973"/>
                  <a:ext cx="520808" cy="135863"/>
                </a:xfrm>
                <a:prstGeom prst="rect">
                  <a:avLst/>
                </a:prstGeom>
              </p:spPr>
            </p:pic>
            <p:grpSp>
              <p:nvGrpSpPr>
                <p:cNvPr id="207" name="Group 206">
                  <a:extLst>
                    <a:ext uri="{FF2B5EF4-FFF2-40B4-BE49-F238E27FC236}">
                      <a16:creationId xmlns:a16="http://schemas.microsoft.com/office/drawing/2014/main" id="{B021B704-FD0C-2DFA-421E-1E6559304C8A}"/>
                    </a:ext>
                  </a:extLst>
                </p:cNvPr>
                <p:cNvGrpSpPr>
                  <a:grpSpLocks noChangeAspect="1"/>
                </p:cNvGrpSpPr>
                <p:nvPr/>
              </p:nvGrpSpPr>
              <p:grpSpPr>
                <a:xfrm>
                  <a:off x="6917670" y="3635148"/>
                  <a:ext cx="102453" cy="100279"/>
                  <a:chOff x="1474839" y="2035277"/>
                  <a:chExt cx="314632" cy="310439"/>
                </a:xfrm>
              </p:grpSpPr>
              <p:sp>
                <p:nvSpPr>
                  <p:cNvPr id="208" name="Rectangle 207">
                    <a:extLst>
                      <a:ext uri="{FF2B5EF4-FFF2-40B4-BE49-F238E27FC236}">
                        <a16:creationId xmlns:a16="http://schemas.microsoft.com/office/drawing/2014/main" id="{3BB222C7-AB46-BC28-0779-57CEBF2198E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F5432548-C4A5-A315-6571-CA5564169A1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 name="TextBox 204">
                <a:extLst>
                  <a:ext uri="{FF2B5EF4-FFF2-40B4-BE49-F238E27FC236}">
                    <a16:creationId xmlns:a16="http://schemas.microsoft.com/office/drawing/2014/main" id="{D35757C9-EA77-5BC6-763F-7C6B8084AD90}"/>
                  </a:ext>
                </a:extLst>
              </p:cNvPr>
              <p:cNvSpPr txBox="1"/>
              <p:nvPr/>
            </p:nvSpPr>
            <p:spPr>
              <a:xfrm>
                <a:off x="8307164" y="2963749"/>
                <a:ext cx="514885" cy="215444"/>
              </a:xfrm>
              <a:prstGeom prst="rect">
                <a:avLst/>
              </a:prstGeom>
              <a:noFill/>
            </p:spPr>
            <p:txBody>
              <a:bodyPr wrap="none" lIns="91440" tIns="45720" rIns="91440" bIns="45720" rtlCol="0" anchor="t">
                <a:spAutoFit/>
              </a:bodyPr>
              <a:lstStyle/>
              <a:p>
                <a:r>
                  <a:rPr lang="en-US" sz="800" b="1"/>
                  <a:t>$1,850</a:t>
                </a:r>
                <a:endParaRPr lang="en-US" sz="800"/>
              </a:p>
            </p:txBody>
          </p:sp>
        </p:grpSp>
        <p:grpSp>
          <p:nvGrpSpPr>
            <p:cNvPr id="197" name="Group 196">
              <a:extLst>
                <a:ext uri="{FF2B5EF4-FFF2-40B4-BE49-F238E27FC236}">
                  <a16:creationId xmlns:a16="http://schemas.microsoft.com/office/drawing/2014/main" id="{4D8EC2CE-95B3-D7DA-7D61-7D11C69B4984}"/>
                </a:ext>
              </a:extLst>
            </p:cNvPr>
            <p:cNvGrpSpPr/>
            <p:nvPr/>
          </p:nvGrpSpPr>
          <p:grpSpPr>
            <a:xfrm>
              <a:off x="3956668" y="3011041"/>
              <a:ext cx="1753053" cy="215444"/>
              <a:chOff x="5486372" y="2963749"/>
              <a:chExt cx="1753053" cy="215444"/>
            </a:xfrm>
          </p:grpSpPr>
          <p:grpSp>
            <p:nvGrpSpPr>
              <p:cNvPr id="198" name="Group 197">
                <a:extLst>
                  <a:ext uri="{FF2B5EF4-FFF2-40B4-BE49-F238E27FC236}">
                    <a16:creationId xmlns:a16="http://schemas.microsoft.com/office/drawing/2014/main" id="{6595B9F6-9F03-BE36-E6F3-39187177B849}"/>
                  </a:ext>
                </a:extLst>
              </p:cNvPr>
              <p:cNvGrpSpPr/>
              <p:nvPr/>
            </p:nvGrpSpPr>
            <p:grpSpPr>
              <a:xfrm>
                <a:off x="5486372" y="3009243"/>
                <a:ext cx="501147" cy="135863"/>
                <a:chOff x="6015853" y="3643320"/>
                <a:chExt cx="501147" cy="135863"/>
              </a:xfrm>
            </p:grpSpPr>
            <p:pic>
              <p:nvPicPr>
                <p:cNvPr id="200" name="Picture 199">
                  <a:extLst>
                    <a:ext uri="{FF2B5EF4-FFF2-40B4-BE49-F238E27FC236}">
                      <a16:creationId xmlns:a16="http://schemas.microsoft.com/office/drawing/2014/main" id="{54EA2FAE-77BE-BEF4-0D57-290C38DA2DE7}"/>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201" name="Group 200">
                  <a:extLst>
                    <a:ext uri="{FF2B5EF4-FFF2-40B4-BE49-F238E27FC236}">
                      <a16:creationId xmlns:a16="http://schemas.microsoft.com/office/drawing/2014/main" id="{92D62A93-CDE2-4D60-2F3E-48A05A89BCD5}"/>
                    </a:ext>
                  </a:extLst>
                </p:cNvPr>
                <p:cNvGrpSpPr>
                  <a:grpSpLocks noChangeAspect="1"/>
                </p:cNvGrpSpPr>
                <p:nvPr/>
              </p:nvGrpSpPr>
              <p:grpSpPr>
                <a:xfrm>
                  <a:off x="6015853" y="3659495"/>
                  <a:ext cx="102453" cy="100279"/>
                  <a:chOff x="1474839" y="2035277"/>
                  <a:chExt cx="314632" cy="310439"/>
                </a:xfrm>
              </p:grpSpPr>
              <p:sp>
                <p:nvSpPr>
                  <p:cNvPr id="202" name="Rectangle 201">
                    <a:extLst>
                      <a:ext uri="{FF2B5EF4-FFF2-40B4-BE49-F238E27FC236}">
                        <a16:creationId xmlns:a16="http://schemas.microsoft.com/office/drawing/2014/main" id="{56B88D01-98DD-3CDF-A87C-12846E1942B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E86935F-7643-19F4-A48E-62BF75AFC2FF}"/>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TextBox 198">
                <a:extLst>
                  <a:ext uri="{FF2B5EF4-FFF2-40B4-BE49-F238E27FC236}">
                    <a16:creationId xmlns:a16="http://schemas.microsoft.com/office/drawing/2014/main" id="{FACE3D26-761B-B695-908A-413CE4014690}"/>
                  </a:ext>
                </a:extLst>
              </p:cNvPr>
              <p:cNvSpPr txBox="1"/>
              <p:nvPr/>
            </p:nvSpPr>
            <p:spPr>
              <a:xfrm>
                <a:off x="5908611" y="2963749"/>
                <a:ext cx="1330814" cy="215444"/>
              </a:xfrm>
              <a:prstGeom prst="rect">
                <a:avLst/>
              </a:prstGeom>
              <a:noFill/>
            </p:spPr>
            <p:txBody>
              <a:bodyPr wrap="none" rtlCol="0">
                <a:spAutoFit/>
              </a:bodyPr>
              <a:lstStyle/>
              <a:p>
                <a:r>
                  <a:rPr lang="en-US" sz="800" b="1"/>
                  <a:t>+ Swag Bag Item  $5,575</a:t>
                </a:r>
              </a:p>
            </p:txBody>
          </p:sp>
        </p:grpSp>
      </p:grpSp>
      <p:grpSp>
        <p:nvGrpSpPr>
          <p:cNvPr id="60" name="Group 59">
            <a:extLst>
              <a:ext uri="{FF2B5EF4-FFF2-40B4-BE49-F238E27FC236}">
                <a16:creationId xmlns:a16="http://schemas.microsoft.com/office/drawing/2014/main" id="{88D551A2-1169-7F09-14D4-0C0AA4CC1134}"/>
              </a:ext>
            </a:extLst>
          </p:cNvPr>
          <p:cNvGrpSpPr/>
          <p:nvPr/>
        </p:nvGrpSpPr>
        <p:grpSpPr>
          <a:xfrm>
            <a:off x="1477869" y="3414675"/>
            <a:ext cx="6419145" cy="215444"/>
            <a:chOff x="1652965" y="3011041"/>
            <a:chExt cx="6419145" cy="215444"/>
          </a:xfrm>
        </p:grpSpPr>
        <p:grpSp>
          <p:nvGrpSpPr>
            <p:cNvPr id="61" name="Group 60">
              <a:extLst>
                <a:ext uri="{FF2B5EF4-FFF2-40B4-BE49-F238E27FC236}">
                  <a16:creationId xmlns:a16="http://schemas.microsoft.com/office/drawing/2014/main" id="{B0C1835F-29B7-86DE-6A05-CFDDE9AD6EE4}"/>
                </a:ext>
              </a:extLst>
            </p:cNvPr>
            <p:cNvGrpSpPr/>
            <p:nvPr/>
          </p:nvGrpSpPr>
          <p:grpSpPr>
            <a:xfrm>
              <a:off x="1652965" y="3011041"/>
              <a:ext cx="1182371" cy="215444"/>
              <a:chOff x="4245323" y="2963749"/>
              <a:chExt cx="1182371" cy="215444"/>
            </a:xfrm>
          </p:grpSpPr>
          <p:grpSp>
            <p:nvGrpSpPr>
              <p:cNvPr id="95" name="Group 94">
                <a:extLst>
                  <a:ext uri="{FF2B5EF4-FFF2-40B4-BE49-F238E27FC236}">
                    <a16:creationId xmlns:a16="http://schemas.microsoft.com/office/drawing/2014/main" id="{8CCA9C56-E22C-EEA8-C8D8-273D5975EC21}"/>
                  </a:ext>
                </a:extLst>
              </p:cNvPr>
              <p:cNvGrpSpPr/>
              <p:nvPr/>
            </p:nvGrpSpPr>
            <p:grpSpPr>
              <a:xfrm>
                <a:off x="4245323" y="3012478"/>
                <a:ext cx="720606" cy="132628"/>
                <a:chOff x="5130094" y="3639233"/>
                <a:chExt cx="720606" cy="132628"/>
              </a:xfrm>
            </p:grpSpPr>
            <p:grpSp>
              <p:nvGrpSpPr>
                <p:cNvPr id="100" name="Group 99">
                  <a:extLst>
                    <a:ext uri="{FF2B5EF4-FFF2-40B4-BE49-F238E27FC236}">
                      <a16:creationId xmlns:a16="http://schemas.microsoft.com/office/drawing/2014/main" id="{80AE28DF-04EB-4B4F-931E-C6D91C9362FF}"/>
                    </a:ext>
                  </a:extLst>
                </p:cNvPr>
                <p:cNvGrpSpPr>
                  <a:grpSpLocks noChangeAspect="1"/>
                </p:cNvGrpSpPr>
                <p:nvPr/>
              </p:nvGrpSpPr>
              <p:grpSpPr>
                <a:xfrm>
                  <a:off x="5130094" y="3655408"/>
                  <a:ext cx="102453" cy="100279"/>
                  <a:chOff x="1474839" y="2035277"/>
                  <a:chExt cx="314632" cy="310439"/>
                </a:xfrm>
              </p:grpSpPr>
              <p:sp>
                <p:nvSpPr>
                  <p:cNvPr id="102" name="Rectangle 101">
                    <a:extLst>
                      <a:ext uri="{FF2B5EF4-FFF2-40B4-BE49-F238E27FC236}">
                        <a16:creationId xmlns:a16="http://schemas.microsoft.com/office/drawing/2014/main" id="{32374251-2DE7-63F0-58C6-C5638E886B51}"/>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BBE9D68A-3D14-2627-DA6A-4842163CFEF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1" name="Picture 100" descr="A blue text on a white background&#10;&#10;Description automatically generated">
                  <a:extLst>
                    <a:ext uri="{FF2B5EF4-FFF2-40B4-BE49-F238E27FC236}">
                      <a16:creationId xmlns:a16="http://schemas.microsoft.com/office/drawing/2014/main" id="{29B135BC-5882-3075-F3D1-A2D786DE63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84605" y="3639233"/>
                  <a:ext cx="566095" cy="132628"/>
                </a:xfrm>
                <a:prstGeom prst="rect">
                  <a:avLst/>
                </a:prstGeom>
              </p:spPr>
            </p:pic>
          </p:grpSp>
          <p:sp>
            <p:nvSpPr>
              <p:cNvPr id="96" name="TextBox 95">
                <a:extLst>
                  <a:ext uri="{FF2B5EF4-FFF2-40B4-BE49-F238E27FC236}">
                    <a16:creationId xmlns:a16="http://schemas.microsoft.com/office/drawing/2014/main" id="{4278A719-8D69-783C-53DE-E6E0521F00F3}"/>
                  </a:ext>
                </a:extLst>
              </p:cNvPr>
              <p:cNvSpPr txBox="1"/>
              <p:nvPr/>
            </p:nvSpPr>
            <p:spPr>
              <a:xfrm>
                <a:off x="4912809" y="2963749"/>
                <a:ext cx="514885" cy="215444"/>
              </a:xfrm>
              <a:prstGeom prst="rect">
                <a:avLst/>
              </a:prstGeom>
              <a:noFill/>
            </p:spPr>
            <p:txBody>
              <a:bodyPr wrap="none" lIns="91440" tIns="45720" rIns="91440" bIns="45720" rtlCol="0" anchor="t">
                <a:spAutoFit/>
              </a:bodyPr>
              <a:lstStyle/>
              <a:p>
                <a:r>
                  <a:rPr lang="en-US" sz="800" b="1"/>
                  <a:t>$6,750</a:t>
                </a:r>
                <a:endParaRPr lang="en-US" sz="800"/>
              </a:p>
            </p:txBody>
          </p:sp>
        </p:grpSp>
        <p:grpSp>
          <p:nvGrpSpPr>
            <p:cNvPr id="62" name="Group 61">
              <a:extLst>
                <a:ext uri="{FF2B5EF4-FFF2-40B4-BE49-F238E27FC236}">
                  <a16:creationId xmlns:a16="http://schemas.microsoft.com/office/drawing/2014/main" id="{094A1FE0-F5E8-2ED2-A2A7-463DC0103A7D}"/>
                </a:ext>
              </a:extLst>
            </p:cNvPr>
            <p:cNvGrpSpPr/>
            <p:nvPr/>
          </p:nvGrpSpPr>
          <p:grpSpPr>
            <a:xfrm>
              <a:off x="2913992" y="3011041"/>
              <a:ext cx="964020" cy="215444"/>
              <a:chOff x="5486372" y="2963749"/>
              <a:chExt cx="964020" cy="215444"/>
            </a:xfrm>
          </p:grpSpPr>
          <p:grpSp>
            <p:nvGrpSpPr>
              <p:cNvPr id="87" name="Group 86">
                <a:extLst>
                  <a:ext uri="{FF2B5EF4-FFF2-40B4-BE49-F238E27FC236}">
                    <a16:creationId xmlns:a16="http://schemas.microsoft.com/office/drawing/2014/main" id="{FF4630B5-FD3E-8779-6A58-AB9C49174E75}"/>
                  </a:ext>
                </a:extLst>
              </p:cNvPr>
              <p:cNvGrpSpPr/>
              <p:nvPr/>
            </p:nvGrpSpPr>
            <p:grpSpPr>
              <a:xfrm>
                <a:off x="5486372" y="3009243"/>
                <a:ext cx="501147" cy="135863"/>
                <a:chOff x="6015853" y="3643320"/>
                <a:chExt cx="501147" cy="135863"/>
              </a:xfrm>
            </p:grpSpPr>
            <p:pic>
              <p:nvPicPr>
                <p:cNvPr id="89" name="Picture 88">
                  <a:extLst>
                    <a:ext uri="{FF2B5EF4-FFF2-40B4-BE49-F238E27FC236}">
                      <a16:creationId xmlns:a16="http://schemas.microsoft.com/office/drawing/2014/main" id="{019DBA93-DEB7-9224-02A3-8F39AB5BEB1B}"/>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90" name="Group 89">
                  <a:extLst>
                    <a:ext uri="{FF2B5EF4-FFF2-40B4-BE49-F238E27FC236}">
                      <a16:creationId xmlns:a16="http://schemas.microsoft.com/office/drawing/2014/main" id="{CC3C3E46-B038-4643-B202-C6CABDF9EC99}"/>
                    </a:ext>
                  </a:extLst>
                </p:cNvPr>
                <p:cNvGrpSpPr>
                  <a:grpSpLocks noChangeAspect="1"/>
                </p:cNvGrpSpPr>
                <p:nvPr/>
              </p:nvGrpSpPr>
              <p:grpSpPr>
                <a:xfrm>
                  <a:off x="6015853" y="3659495"/>
                  <a:ext cx="102453" cy="100279"/>
                  <a:chOff x="1474839" y="2035277"/>
                  <a:chExt cx="314632" cy="310439"/>
                </a:xfrm>
              </p:grpSpPr>
              <p:sp>
                <p:nvSpPr>
                  <p:cNvPr id="92" name="Rectangle 91">
                    <a:extLst>
                      <a:ext uri="{FF2B5EF4-FFF2-40B4-BE49-F238E27FC236}">
                        <a16:creationId xmlns:a16="http://schemas.microsoft.com/office/drawing/2014/main" id="{91C7A96B-0E18-DDE2-570D-FAF1FD12707E}"/>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78BE7D3-EF7B-496D-E33C-38441023E1EE}"/>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 name="TextBox 87">
                <a:extLst>
                  <a:ext uri="{FF2B5EF4-FFF2-40B4-BE49-F238E27FC236}">
                    <a16:creationId xmlns:a16="http://schemas.microsoft.com/office/drawing/2014/main" id="{2D4A722E-91F1-BD26-B3E0-042A39744526}"/>
                  </a:ext>
                </a:extLst>
              </p:cNvPr>
              <p:cNvSpPr txBox="1"/>
              <p:nvPr/>
            </p:nvSpPr>
            <p:spPr>
              <a:xfrm>
                <a:off x="5935507" y="2963749"/>
                <a:ext cx="514885" cy="215444"/>
              </a:xfrm>
              <a:prstGeom prst="rect">
                <a:avLst/>
              </a:prstGeom>
              <a:noFill/>
            </p:spPr>
            <p:txBody>
              <a:bodyPr wrap="none" lIns="91440" tIns="45720" rIns="91440" bIns="45720" rtlCol="0" anchor="t">
                <a:spAutoFit/>
              </a:bodyPr>
              <a:lstStyle/>
              <a:p>
                <a:r>
                  <a:rPr lang="en-US" sz="800" b="1"/>
                  <a:t>$4,750</a:t>
                </a:r>
                <a:endParaRPr lang="en-US" sz="800"/>
              </a:p>
            </p:txBody>
          </p:sp>
        </p:grpSp>
        <p:grpSp>
          <p:nvGrpSpPr>
            <p:cNvPr id="63" name="Group 62">
              <a:extLst>
                <a:ext uri="{FF2B5EF4-FFF2-40B4-BE49-F238E27FC236}">
                  <a16:creationId xmlns:a16="http://schemas.microsoft.com/office/drawing/2014/main" id="{237DA918-B4F4-06CD-69E4-324287BE85A4}"/>
                </a:ext>
              </a:extLst>
            </p:cNvPr>
            <p:cNvGrpSpPr/>
            <p:nvPr/>
          </p:nvGrpSpPr>
          <p:grpSpPr>
            <a:xfrm>
              <a:off x="5742724" y="3011041"/>
              <a:ext cx="1134971" cy="215444"/>
              <a:chOff x="6496717" y="2967602"/>
              <a:chExt cx="1134971" cy="215444"/>
            </a:xfrm>
          </p:grpSpPr>
          <p:grpSp>
            <p:nvGrpSpPr>
              <p:cNvPr id="81" name="Group 80">
                <a:extLst>
                  <a:ext uri="{FF2B5EF4-FFF2-40B4-BE49-F238E27FC236}">
                    <a16:creationId xmlns:a16="http://schemas.microsoft.com/office/drawing/2014/main" id="{DC9160BB-D6B3-F39C-D529-581689BB693F}"/>
                  </a:ext>
                </a:extLst>
              </p:cNvPr>
              <p:cNvGrpSpPr/>
              <p:nvPr/>
            </p:nvGrpSpPr>
            <p:grpSpPr>
              <a:xfrm>
                <a:off x="6496717" y="3012478"/>
                <a:ext cx="659145" cy="132628"/>
                <a:chOff x="6092899" y="3640085"/>
                <a:chExt cx="659145" cy="132628"/>
              </a:xfrm>
            </p:grpSpPr>
            <p:pic>
              <p:nvPicPr>
                <p:cNvPr id="83" name="Picture 82">
                  <a:extLst>
                    <a:ext uri="{FF2B5EF4-FFF2-40B4-BE49-F238E27FC236}">
                      <a16:creationId xmlns:a16="http://schemas.microsoft.com/office/drawing/2014/main" id="{1B125FA2-926D-25B4-F2D2-E3E5150DF2E9}"/>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247410" y="3640085"/>
                  <a:ext cx="504634" cy="132628"/>
                </a:xfrm>
                <a:prstGeom prst="rect">
                  <a:avLst/>
                </a:prstGeom>
              </p:spPr>
            </p:pic>
            <p:grpSp>
              <p:nvGrpSpPr>
                <p:cNvPr id="84" name="Group 83">
                  <a:extLst>
                    <a:ext uri="{FF2B5EF4-FFF2-40B4-BE49-F238E27FC236}">
                      <a16:creationId xmlns:a16="http://schemas.microsoft.com/office/drawing/2014/main" id="{1E2B592E-C6F2-9F5D-281E-825F83299FD6}"/>
                    </a:ext>
                  </a:extLst>
                </p:cNvPr>
                <p:cNvGrpSpPr>
                  <a:grpSpLocks noChangeAspect="1"/>
                </p:cNvGrpSpPr>
                <p:nvPr/>
              </p:nvGrpSpPr>
              <p:grpSpPr>
                <a:xfrm>
                  <a:off x="6092899" y="3656260"/>
                  <a:ext cx="102453" cy="100279"/>
                  <a:chOff x="1474839" y="2035277"/>
                  <a:chExt cx="314632" cy="310439"/>
                </a:xfrm>
              </p:grpSpPr>
              <p:sp>
                <p:nvSpPr>
                  <p:cNvPr id="85" name="Rectangle 84">
                    <a:extLst>
                      <a:ext uri="{FF2B5EF4-FFF2-40B4-BE49-F238E27FC236}">
                        <a16:creationId xmlns:a16="http://schemas.microsoft.com/office/drawing/2014/main" id="{B8995EB2-4019-8C42-08AD-6D19E177D17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B7EA460-352C-A315-DF72-DD1A8FC2411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TextBox 81">
                <a:extLst>
                  <a:ext uri="{FF2B5EF4-FFF2-40B4-BE49-F238E27FC236}">
                    <a16:creationId xmlns:a16="http://schemas.microsoft.com/office/drawing/2014/main" id="{8CE550DD-BE53-54A0-F313-05AA64D5DBD6}"/>
                  </a:ext>
                </a:extLst>
              </p:cNvPr>
              <p:cNvSpPr txBox="1"/>
              <p:nvPr/>
            </p:nvSpPr>
            <p:spPr>
              <a:xfrm>
                <a:off x="7116803" y="2967602"/>
                <a:ext cx="514885" cy="215444"/>
              </a:xfrm>
              <a:prstGeom prst="rect">
                <a:avLst/>
              </a:prstGeom>
              <a:noFill/>
            </p:spPr>
            <p:txBody>
              <a:bodyPr wrap="none" lIns="91440" tIns="45720" rIns="91440" bIns="45720" rtlCol="0" anchor="t">
                <a:spAutoFit/>
              </a:bodyPr>
              <a:lstStyle/>
              <a:p>
                <a:r>
                  <a:rPr lang="en-US" sz="800" b="1"/>
                  <a:t>$3,500</a:t>
                </a:r>
                <a:endParaRPr lang="en-US" sz="800"/>
              </a:p>
            </p:txBody>
          </p:sp>
        </p:grpSp>
        <p:grpSp>
          <p:nvGrpSpPr>
            <p:cNvPr id="64" name="Group 63">
              <a:extLst>
                <a:ext uri="{FF2B5EF4-FFF2-40B4-BE49-F238E27FC236}">
                  <a16:creationId xmlns:a16="http://schemas.microsoft.com/office/drawing/2014/main" id="{5ACC3A99-A52D-7438-F9B7-0ACD05780D46}"/>
                </a:ext>
              </a:extLst>
            </p:cNvPr>
            <p:cNvGrpSpPr/>
            <p:nvPr/>
          </p:nvGrpSpPr>
          <p:grpSpPr>
            <a:xfrm>
              <a:off x="6908841" y="3011041"/>
              <a:ext cx="1163269" cy="215444"/>
              <a:chOff x="7658780" y="2963749"/>
              <a:chExt cx="1163269" cy="215444"/>
            </a:xfrm>
          </p:grpSpPr>
          <p:grpSp>
            <p:nvGrpSpPr>
              <p:cNvPr id="74" name="Group 73">
                <a:extLst>
                  <a:ext uri="{FF2B5EF4-FFF2-40B4-BE49-F238E27FC236}">
                    <a16:creationId xmlns:a16="http://schemas.microsoft.com/office/drawing/2014/main" id="{B7A8DD49-2B50-B097-7180-C2621C384285}"/>
                  </a:ext>
                </a:extLst>
              </p:cNvPr>
              <p:cNvGrpSpPr/>
              <p:nvPr/>
            </p:nvGrpSpPr>
            <p:grpSpPr>
              <a:xfrm>
                <a:off x="7658780" y="3009243"/>
                <a:ext cx="688767" cy="135863"/>
                <a:chOff x="6917670" y="3618973"/>
                <a:chExt cx="688767" cy="135863"/>
              </a:xfrm>
            </p:grpSpPr>
            <p:pic>
              <p:nvPicPr>
                <p:cNvPr id="76" name="Picture 75">
                  <a:extLst>
                    <a:ext uri="{FF2B5EF4-FFF2-40B4-BE49-F238E27FC236}">
                      <a16:creationId xmlns:a16="http://schemas.microsoft.com/office/drawing/2014/main" id="{7A642F92-50FB-98F6-7D73-3F594ABE9153}"/>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85629" y="3618973"/>
                  <a:ext cx="520808" cy="135863"/>
                </a:xfrm>
                <a:prstGeom prst="rect">
                  <a:avLst/>
                </a:prstGeom>
              </p:spPr>
            </p:pic>
            <p:grpSp>
              <p:nvGrpSpPr>
                <p:cNvPr id="77" name="Group 76">
                  <a:extLst>
                    <a:ext uri="{FF2B5EF4-FFF2-40B4-BE49-F238E27FC236}">
                      <a16:creationId xmlns:a16="http://schemas.microsoft.com/office/drawing/2014/main" id="{1A0AAF36-7649-0DFD-15F2-799FB77717BE}"/>
                    </a:ext>
                  </a:extLst>
                </p:cNvPr>
                <p:cNvGrpSpPr>
                  <a:grpSpLocks noChangeAspect="1"/>
                </p:cNvGrpSpPr>
                <p:nvPr/>
              </p:nvGrpSpPr>
              <p:grpSpPr>
                <a:xfrm>
                  <a:off x="6917670" y="3635148"/>
                  <a:ext cx="102453" cy="100279"/>
                  <a:chOff x="1474839" y="2035277"/>
                  <a:chExt cx="314632" cy="310439"/>
                </a:xfrm>
              </p:grpSpPr>
              <p:sp>
                <p:nvSpPr>
                  <p:cNvPr id="78" name="Rectangle 77">
                    <a:extLst>
                      <a:ext uri="{FF2B5EF4-FFF2-40B4-BE49-F238E27FC236}">
                        <a16:creationId xmlns:a16="http://schemas.microsoft.com/office/drawing/2014/main" id="{BB445DE3-CB31-D755-EA55-3CC368DBA8C6}"/>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3FDDAB1-3128-095B-527F-BCCF2074FF0B}"/>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5" name="TextBox 74">
                <a:extLst>
                  <a:ext uri="{FF2B5EF4-FFF2-40B4-BE49-F238E27FC236}">
                    <a16:creationId xmlns:a16="http://schemas.microsoft.com/office/drawing/2014/main" id="{5865B182-978E-3EBB-EED9-01615886326D}"/>
                  </a:ext>
                </a:extLst>
              </p:cNvPr>
              <p:cNvSpPr txBox="1"/>
              <p:nvPr/>
            </p:nvSpPr>
            <p:spPr>
              <a:xfrm>
                <a:off x="8307164" y="2963749"/>
                <a:ext cx="514885" cy="215444"/>
              </a:xfrm>
              <a:prstGeom prst="rect">
                <a:avLst/>
              </a:prstGeom>
              <a:noFill/>
            </p:spPr>
            <p:txBody>
              <a:bodyPr wrap="none" lIns="91440" tIns="45720" rIns="91440" bIns="45720" rtlCol="0" anchor="t">
                <a:spAutoFit/>
              </a:bodyPr>
              <a:lstStyle/>
              <a:p>
                <a:r>
                  <a:rPr lang="en-US" sz="800" b="1"/>
                  <a:t>$1,850</a:t>
                </a:r>
                <a:endParaRPr lang="en-US" sz="800"/>
              </a:p>
            </p:txBody>
          </p:sp>
        </p:grpSp>
        <p:grpSp>
          <p:nvGrpSpPr>
            <p:cNvPr id="65" name="Group 64">
              <a:extLst>
                <a:ext uri="{FF2B5EF4-FFF2-40B4-BE49-F238E27FC236}">
                  <a16:creationId xmlns:a16="http://schemas.microsoft.com/office/drawing/2014/main" id="{17C53A1D-7310-4412-69C8-C0AAAE03F977}"/>
                </a:ext>
              </a:extLst>
            </p:cNvPr>
            <p:cNvGrpSpPr/>
            <p:nvPr/>
          </p:nvGrpSpPr>
          <p:grpSpPr>
            <a:xfrm>
              <a:off x="3956668" y="3011041"/>
              <a:ext cx="1753053" cy="215444"/>
              <a:chOff x="5486372" y="2963749"/>
              <a:chExt cx="1753053" cy="215444"/>
            </a:xfrm>
          </p:grpSpPr>
          <p:grpSp>
            <p:nvGrpSpPr>
              <p:cNvPr id="66" name="Group 65">
                <a:extLst>
                  <a:ext uri="{FF2B5EF4-FFF2-40B4-BE49-F238E27FC236}">
                    <a16:creationId xmlns:a16="http://schemas.microsoft.com/office/drawing/2014/main" id="{F9BEE498-301F-3D9B-D3ED-9CBD89782D42}"/>
                  </a:ext>
                </a:extLst>
              </p:cNvPr>
              <p:cNvGrpSpPr/>
              <p:nvPr/>
            </p:nvGrpSpPr>
            <p:grpSpPr>
              <a:xfrm>
                <a:off x="5486372" y="3009243"/>
                <a:ext cx="501147" cy="135863"/>
                <a:chOff x="6015853" y="3643320"/>
                <a:chExt cx="501147" cy="135863"/>
              </a:xfrm>
            </p:grpSpPr>
            <p:pic>
              <p:nvPicPr>
                <p:cNvPr id="68" name="Picture 67">
                  <a:extLst>
                    <a:ext uri="{FF2B5EF4-FFF2-40B4-BE49-F238E27FC236}">
                      <a16:creationId xmlns:a16="http://schemas.microsoft.com/office/drawing/2014/main" id="{3F04C9E2-D398-844C-EE78-C5EB508D5EF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83812" y="3643320"/>
                  <a:ext cx="333188" cy="135863"/>
                </a:xfrm>
                <a:prstGeom prst="rect">
                  <a:avLst/>
                </a:prstGeom>
              </p:spPr>
            </p:pic>
            <p:grpSp>
              <p:nvGrpSpPr>
                <p:cNvPr id="69" name="Group 68">
                  <a:extLst>
                    <a:ext uri="{FF2B5EF4-FFF2-40B4-BE49-F238E27FC236}">
                      <a16:creationId xmlns:a16="http://schemas.microsoft.com/office/drawing/2014/main" id="{5653FE6B-1FDF-6B5D-40B0-7B366A761BF4}"/>
                    </a:ext>
                  </a:extLst>
                </p:cNvPr>
                <p:cNvGrpSpPr>
                  <a:grpSpLocks noChangeAspect="1"/>
                </p:cNvGrpSpPr>
                <p:nvPr/>
              </p:nvGrpSpPr>
              <p:grpSpPr>
                <a:xfrm>
                  <a:off x="6015853" y="3659495"/>
                  <a:ext cx="102453" cy="100279"/>
                  <a:chOff x="1474839" y="2035277"/>
                  <a:chExt cx="314632" cy="310439"/>
                </a:xfrm>
              </p:grpSpPr>
              <p:sp>
                <p:nvSpPr>
                  <p:cNvPr id="72" name="Rectangle 71">
                    <a:extLst>
                      <a:ext uri="{FF2B5EF4-FFF2-40B4-BE49-F238E27FC236}">
                        <a16:creationId xmlns:a16="http://schemas.microsoft.com/office/drawing/2014/main" id="{86466648-765C-E50A-E6C5-8653F3A5F26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EE7E9EF-F05A-31C3-0AC8-03EE246F141C}"/>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TextBox 66">
                <a:extLst>
                  <a:ext uri="{FF2B5EF4-FFF2-40B4-BE49-F238E27FC236}">
                    <a16:creationId xmlns:a16="http://schemas.microsoft.com/office/drawing/2014/main" id="{63972CAA-8EDD-0E09-4684-5358F1CAC4D1}"/>
                  </a:ext>
                </a:extLst>
              </p:cNvPr>
              <p:cNvSpPr txBox="1"/>
              <p:nvPr/>
            </p:nvSpPr>
            <p:spPr>
              <a:xfrm>
                <a:off x="5908611" y="2963749"/>
                <a:ext cx="1330814" cy="215444"/>
              </a:xfrm>
              <a:prstGeom prst="rect">
                <a:avLst/>
              </a:prstGeom>
              <a:noFill/>
            </p:spPr>
            <p:txBody>
              <a:bodyPr wrap="none" rtlCol="0">
                <a:spAutoFit/>
              </a:bodyPr>
              <a:lstStyle/>
              <a:p>
                <a:r>
                  <a:rPr lang="en-US" sz="800" b="1"/>
                  <a:t>+ Swag Bag Item  $5,575</a:t>
                </a:r>
              </a:p>
            </p:txBody>
          </p:sp>
        </p:grpSp>
      </p:grpSp>
      <p:grpSp>
        <p:nvGrpSpPr>
          <p:cNvPr id="238" name="Group 237">
            <a:extLst>
              <a:ext uri="{FF2B5EF4-FFF2-40B4-BE49-F238E27FC236}">
                <a16:creationId xmlns:a16="http://schemas.microsoft.com/office/drawing/2014/main" id="{C75C02F3-CD2F-3D62-DDC8-C9CABD54263D}"/>
              </a:ext>
            </a:extLst>
          </p:cNvPr>
          <p:cNvGrpSpPr/>
          <p:nvPr/>
        </p:nvGrpSpPr>
        <p:grpSpPr>
          <a:xfrm>
            <a:off x="1477869" y="3950759"/>
            <a:ext cx="6663852" cy="200055"/>
            <a:chOff x="1478824" y="3957244"/>
            <a:chExt cx="6663852" cy="200055"/>
          </a:xfrm>
        </p:grpSpPr>
        <p:grpSp>
          <p:nvGrpSpPr>
            <p:cNvPr id="668" name="Group 667">
              <a:extLst>
                <a:ext uri="{FF2B5EF4-FFF2-40B4-BE49-F238E27FC236}">
                  <a16:creationId xmlns:a16="http://schemas.microsoft.com/office/drawing/2014/main" id="{6B2E8A21-8A15-7C3D-EF7D-8BA1AEC9034F}"/>
                </a:ext>
              </a:extLst>
            </p:cNvPr>
            <p:cNvGrpSpPr/>
            <p:nvPr/>
          </p:nvGrpSpPr>
          <p:grpSpPr>
            <a:xfrm>
              <a:off x="1478824" y="3957244"/>
              <a:ext cx="920385" cy="200055"/>
              <a:chOff x="5736733" y="1815755"/>
              <a:chExt cx="920385" cy="200055"/>
            </a:xfrm>
          </p:grpSpPr>
          <p:grpSp>
            <p:nvGrpSpPr>
              <p:cNvPr id="669" name="Group 668">
                <a:extLst>
                  <a:ext uri="{FF2B5EF4-FFF2-40B4-BE49-F238E27FC236}">
                    <a16:creationId xmlns:a16="http://schemas.microsoft.com/office/drawing/2014/main" id="{285EBE06-07B3-B92F-60A6-CF9FF4894AC4}"/>
                  </a:ext>
                </a:extLst>
              </p:cNvPr>
              <p:cNvGrpSpPr>
                <a:grpSpLocks noChangeAspect="1"/>
              </p:cNvGrpSpPr>
              <p:nvPr/>
            </p:nvGrpSpPr>
            <p:grpSpPr>
              <a:xfrm>
                <a:off x="5736733" y="1871874"/>
                <a:ext cx="102453" cy="100279"/>
                <a:chOff x="1474839" y="2035277"/>
                <a:chExt cx="314632" cy="310439"/>
              </a:xfrm>
            </p:grpSpPr>
            <p:sp>
              <p:nvSpPr>
                <p:cNvPr id="671" name="Rectangle 670">
                  <a:extLst>
                    <a:ext uri="{FF2B5EF4-FFF2-40B4-BE49-F238E27FC236}">
                      <a16:creationId xmlns:a16="http://schemas.microsoft.com/office/drawing/2014/main" id="{4ACEC2CB-FF94-8BAC-6006-42912AE78ED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2" name="Rectangle 671">
                  <a:extLst>
                    <a:ext uri="{FF2B5EF4-FFF2-40B4-BE49-F238E27FC236}">
                      <a16:creationId xmlns:a16="http://schemas.microsoft.com/office/drawing/2014/main" id="{B1321F21-B686-FEC8-7934-7E01116CBFAA}"/>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70" name="TextBox 669">
                <a:extLst>
                  <a:ext uri="{FF2B5EF4-FFF2-40B4-BE49-F238E27FC236}">
                    <a16:creationId xmlns:a16="http://schemas.microsoft.com/office/drawing/2014/main" id="{0B88EFDB-42FF-BD33-45EA-8A4E43F4C7B2}"/>
                  </a:ext>
                </a:extLst>
              </p:cNvPr>
              <p:cNvSpPr txBox="1"/>
              <p:nvPr/>
            </p:nvSpPr>
            <p:spPr>
              <a:xfrm>
                <a:off x="5797587" y="1815755"/>
                <a:ext cx="859531" cy="200055"/>
              </a:xfrm>
              <a:prstGeom prst="rect">
                <a:avLst/>
              </a:prstGeom>
              <a:noFill/>
            </p:spPr>
            <p:txBody>
              <a:bodyPr wrap="none" rtlCol="0">
                <a:spAutoFit/>
              </a:bodyPr>
              <a:lstStyle/>
              <a:p>
                <a:r>
                  <a:rPr lang="en-US" sz="700" dirty="0"/>
                  <a:t>Engagement Opp.</a:t>
                </a:r>
                <a:endParaRPr lang="en-US" sz="700" i="1" dirty="0"/>
              </a:p>
            </p:txBody>
          </p:sp>
        </p:grpSp>
        <p:grpSp>
          <p:nvGrpSpPr>
            <p:cNvPr id="673" name="Group 672">
              <a:extLst>
                <a:ext uri="{FF2B5EF4-FFF2-40B4-BE49-F238E27FC236}">
                  <a16:creationId xmlns:a16="http://schemas.microsoft.com/office/drawing/2014/main" id="{E332A05C-00EB-7D6F-44AF-61EAC051D23C}"/>
                </a:ext>
              </a:extLst>
            </p:cNvPr>
            <p:cNvGrpSpPr/>
            <p:nvPr/>
          </p:nvGrpSpPr>
          <p:grpSpPr>
            <a:xfrm>
              <a:off x="2370613" y="3957244"/>
              <a:ext cx="889927" cy="200055"/>
              <a:chOff x="5736733" y="1815755"/>
              <a:chExt cx="889927" cy="200055"/>
            </a:xfrm>
          </p:grpSpPr>
          <p:grpSp>
            <p:nvGrpSpPr>
              <p:cNvPr id="674" name="Group 673">
                <a:extLst>
                  <a:ext uri="{FF2B5EF4-FFF2-40B4-BE49-F238E27FC236}">
                    <a16:creationId xmlns:a16="http://schemas.microsoft.com/office/drawing/2014/main" id="{3A10187E-AC89-2A4F-A5E4-4A799D72EC1A}"/>
                  </a:ext>
                </a:extLst>
              </p:cNvPr>
              <p:cNvGrpSpPr>
                <a:grpSpLocks noChangeAspect="1"/>
              </p:cNvGrpSpPr>
              <p:nvPr/>
            </p:nvGrpSpPr>
            <p:grpSpPr>
              <a:xfrm>
                <a:off x="5736733" y="1871874"/>
                <a:ext cx="102453" cy="100279"/>
                <a:chOff x="1474839" y="2035277"/>
                <a:chExt cx="314632" cy="310439"/>
              </a:xfrm>
            </p:grpSpPr>
            <p:sp>
              <p:nvSpPr>
                <p:cNvPr id="676" name="Rectangle 675">
                  <a:extLst>
                    <a:ext uri="{FF2B5EF4-FFF2-40B4-BE49-F238E27FC236}">
                      <a16:creationId xmlns:a16="http://schemas.microsoft.com/office/drawing/2014/main" id="{53257425-E279-4CBB-4B63-F18A408A039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7" name="Rectangle 676">
                  <a:extLst>
                    <a:ext uri="{FF2B5EF4-FFF2-40B4-BE49-F238E27FC236}">
                      <a16:creationId xmlns:a16="http://schemas.microsoft.com/office/drawing/2014/main" id="{9E14335F-2EA9-4BA6-F122-5B7EE118239A}"/>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75" name="TextBox 674">
                <a:extLst>
                  <a:ext uri="{FF2B5EF4-FFF2-40B4-BE49-F238E27FC236}">
                    <a16:creationId xmlns:a16="http://schemas.microsoft.com/office/drawing/2014/main" id="{B00BD478-9E8A-F0C5-2FD3-C5690AABED7E}"/>
                  </a:ext>
                </a:extLst>
              </p:cNvPr>
              <p:cNvSpPr txBox="1"/>
              <p:nvPr/>
            </p:nvSpPr>
            <p:spPr>
              <a:xfrm>
                <a:off x="5797587" y="1815755"/>
                <a:ext cx="829073" cy="200055"/>
              </a:xfrm>
              <a:prstGeom prst="rect">
                <a:avLst/>
              </a:prstGeom>
              <a:noFill/>
            </p:spPr>
            <p:txBody>
              <a:bodyPr wrap="none" rtlCol="0">
                <a:spAutoFit/>
              </a:bodyPr>
              <a:lstStyle/>
              <a:p>
                <a:r>
                  <a:rPr lang="en-US" sz="700" dirty="0"/>
                  <a:t>Keynote Speaker</a:t>
                </a:r>
                <a:endParaRPr lang="en-US" sz="700" i="1" dirty="0"/>
              </a:p>
            </p:txBody>
          </p:sp>
        </p:grpSp>
        <p:grpSp>
          <p:nvGrpSpPr>
            <p:cNvPr id="678" name="Group 677">
              <a:extLst>
                <a:ext uri="{FF2B5EF4-FFF2-40B4-BE49-F238E27FC236}">
                  <a16:creationId xmlns:a16="http://schemas.microsoft.com/office/drawing/2014/main" id="{A76B18D4-3B1A-76ED-3F7A-D51DE715A1CD}"/>
                </a:ext>
              </a:extLst>
            </p:cNvPr>
            <p:cNvGrpSpPr/>
            <p:nvPr/>
          </p:nvGrpSpPr>
          <p:grpSpPr>
            <a:xfrm>
              <a:off x="3231944" y="3957244"/>
              <a:ext cx="1109539" cy="200055"/>
              <a:chOff x="5736733" y="1815755"/>
              <a:chExt cx="1109539" cy="200055"/>
            </a:xfrm>
          </p:grpSpPr>
          <p:grpSp>
            <p:nvGrpSpPr>
              <p:cNvPr id="679" name="Group 678">
                <a:extLst>
                  <a:ext uri="{FF2B5EF4-FFF2-40B4-BE49-F238E27FC236}">
                    <a16:creationId xmlns:a16="http://schemas.microsoft.com/office/drawing/2014/main" id="{AD9990B7-F634-CCD3-355F-7B03AA315918}"/>
                  </a:ext>
                </a:extLst>
              </p:cNvPr>
              <p:cNvGrpSpPr>
                <a:grpSpLocks noChangeAspect="1"/>
              </p:cNvGrpSpPr>
              <p:nvPr/>
            </p:nvGrpSpPr>
            <p:grpSpPr>
              <a:xfrm>
                <a:off x="5736733" y="1871874"/>
                <a:ext cx="102453" cy="100279"/>
                <a:chOff x="1474839" y="2035277"/>
                <a:chExt cx="314632" cy="310439"/>
              </a:xfrm>
            </p:grpSpPr>
            <p:sp>
              <p:nvSpPr>
                <p:cNvPr id="681" name="Rectangle 680">
                  <a:extLst>
                    <a:ext uri="{FF2B5EF4-FFF2-40B4-BE49-F238E27FC236}">
                      <a16:creationId xmlns:a16="http://schemas.microsoft.com/office/drawing/2014/main" id="{B1C2B40A-B93E-BFF2-351F-406873F1F82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2" name="Rectangle 681">
                  <a:extLst>
                    <a:ext uri="{FF2B5EF4-FFF2-40B4-BE49-F238E27FC236}">
                      <a16:creationId xmlns:a16="http://schemas.microsoft.com/office/drawing/2014/main" id="{48933F4E-8CFF-CFD1-3A6A-5ECD4913A526}"/>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680" name="TextBox 679">
                <a:extLst>
                  <a:ext uri="{FF2B5EF4-FFF2-40B4-BE49-F238E27FC236}">
                    <a16:creationId xmlns:a16="http://schemas.microsoft.com/office/drawing/2014/main" id="{BF2411C6-EBF5-6945-C940-05C60079D56B}"/>
                  </a:ext>
                </a:extLst>
              </p:cNvPr>
              <p:cNvSpPr txBox="1"/>
              <p:nvPr/>
            </p:nvSpPr>
            <p:spPr>
              <a:xfrm>
                <a:off x="5797587" y="1815755"/>
                <a:ext cx="1048685" cy="200055"/>
              </a:xfrm>
              <a:prstGeom prst="rect">
                <a:avLst/>
              </a:prstGeom>
              <a:noFill/>
            </p:spPr>
            <p:txBody>
              <a:bodyPr wrap="none" rtlCol="0">
                <a:spAutoFit/>
              </a:bodyPr>
              <a:lstStyle/>
              <a:p>
                <a:r>
                  <a:rPr lang="en-US" sz="700" dirty="0"/>
                  <a:t>Continental Breakfasts</a:t>
                </a:r>
                <a:endParaRPr lang="en-US" sz="700" i="1" dirty="0"/>
              </a:p>
            </p:txBody>
          </p:sp>
        </p:grpSp>
        <p:grpSp>
          <p:nvGrpSpPr>
            <p:cNvPr id="3" name="Group 2">
              <a:extLst>
                <a:ext uri="{FF2B5EF4-FFF2-40B4-BE49-F238E27FC236}">
                  <a16:creationId xmlns:a16="http://schemas.microsoft.com/office/drawing/2014/main" id="{D544A386-7305-70F0-C5A7-7E84FC3369C9}"/>
                </a:ext>
              </a:extLst>
            </p:cNvPr>
            <p:cNvGrpSpPr/>
            <p:nvPr/>
          </p:nvGrpSpPr>
          <p:grpSpPr>
            <a:xfrm>
              <a:off x="4312887" y="3957244"/>
              <a:ext cx="909163" cy="200055"/>
              <a:chOff x="5736733" y="1815755"/>
              <a:chExt cx="909163" cy="200055"/>
            </a:xfrm>
          </p:grpSpPr>
          <p:grpSp>
            <p:nvGrpSpPr>
              <p:cNvPr id="4" name="Group 3">
                <a:extLst>
                  <a:ext uri="{FF2B5EF4-FFF2-40B4-BE49-F238E27FC236}">
                    <a16:creationId xmlns:a16="http://schemas.microsoft.com/office/drawing/2014/main" id="{278229F6-C482-B0FD-2F18-860AF6B0F5D4}"/>
                  </a:ext>
                </a:extLst>
              </p:cNvPr>
              <p:cNvGrpSpPr>
                <a:grpSpLocks noChangeAspect="1"/>
              </p:cNvGrpSpPr>
              <p:nvPr/>
            </p:nvGrpSpPr>
            <p:grpSpPr>
              <a:xfrm>
                <a:off x="5736733" y="1871874"/>
                <a:ext cx="102453" cy="100279"/>
                <a:chOff x="1474839" y="2035277"/>
                <a:chExt cx="314632" cy="310439"/>
              </a:xfrm>
            </p:grpSpPr>
            <p:sp>
              <p:nvSpPr>
                <p:cNvPr id="11" name="Rectangle 10">
                  <a:extLst>
                    <a:ext uri="{FF2B5EF4-FFF2-40B4-BE49-F238E27FC236}">
                      <a16:creationId xmlns:a16="http://schemas.microsoft.com/office/drawing/2014/main" id="{82BDE83B-A733-9F2A-8DC7-2B40999519FE}"/>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11">
                  <a:extLst>
                    <a:ext uri="{FF2B5EF4-FFF2-40B4-BE49-F238E27FC236}">
                      <a16:creationId xmlns:a16="http://schemas.microsoft.com/office/drawing/2014/main" id="{F5BBBAC8-7C31-B107-C164-64C2A927CB9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0" name="TextBox 9">
                <a:extLst>
                  <a:ext uri="{FF2B5EF4-FFF2-40B4-BE49-F238E27FC236}">
                    <a16:creationId xmlns:a16="http://schemas.microsoft.com/office/drawing/2014/main" id="{C96B23A2-ADE7-EB40-C496-CB3FCBBE3B72}"/>
                  </a:ext>
                </a:extLst>
              </p:cNvPr>
              <p:cNvSpPr txBox="1"/>
              <p:nvPr/>
            </p:nvSpPr>
            <p:spPr>
              <a:xfrm>
                <a:off x="5797587" y="1815755"/>
                <a:ext cx="848309" cy="200055"/>
              </a:xfrm>
              <a:prstGeom prst="rect">
                <a:avLst/>
              </a:prstGeom>
              <a:noFill/>
            </p:spPr>
            <p:txBody>
              <a:bodyPr wrap="none" rtlCol="0">
                <a:spAutoFit/>
              </a:bodyPr>
              <a:lstStyle/>
              <a:p>
                <a:r>
                  <a:rPr lang="en-US" sz="700" dirty="0"/>
                  <a:t>Headshot Lounge</a:t>
                </a:r>
                <a:endParaRPr lang="en-US" sz="700" i="1" dirty="0"/>
              </a:p>
            </p:txBody>
          </p:sp>
        </p:grpSp>
        <p:grpSp>
          <p:nvGrpSpPr>
            <p:cNvPr id="143" name="Group 142">
              <a:extLst>
                <a:ext uri="{FF2B5EF4-FFF2-40B4-BE49-F238E27FC236}">
                  <a16:creationId xmlns:a16="http://schemas.microsoft.com/office/drawing/2014/main" id="{10AFC01C-601E-09C6-AE35-925FB02AC7D1}"/>
                </a:ext>
              </a:extLst>
            </p:cNvPr>
            <p:cNvGrpSpPr/>
            <p:nvPr/>
          </p:nvGrpSpPr>
          <p:grpSpPr>
            <a:xfrm>
              <a:off x="5193454" y="3957244"/>
              <a:ext cx="1133584" cy="200055"/>
              <a:chOff x="5736733" y="1815755"/>
              <a:chExt cx="1133584" cy="200055"/>
            </a:xfrm>
          </p:grpSpPr>
          <p:grpSp>
            <p:nvGrpSpPr>
              <p:cNvPr id="144" name="Group 143">
                <a:extLst>
                  <a:ext uri="{FF2B5EF4-FFF2-40B4-BE49-F238E27FC236}">
                    <a16:creationId xmlns:a16="http://schemas.microsoft.com/office/drawing/2014/main" id="{2805EF6A-9BDC-8136-E8D3-FC4E84E74A43}"/>
                  </a:ext>
                </a:extLst>
              </p:cNvPr>
              <p:cNvGrpSpPr>
                <a:grpSpLocks noChangeAspect="1"/>
              </p:cNvGrpSpPr>
              <p:nvPr/>
            </p:nvGrpSpPr>
            <p:grpSpPr>
              <a:xfrm>
                <a:off x="5736733" y="1871874"/>
                <a:ext cx="102453" cy="100279"/>
                <a:chOff x="1474839" y="2035277"/>
                <a:chExt cx="314632" cy="310439"/>
              </a:xfrm>
            </p:grpSpPr>
            <p:sp>
              <p:nvSpPr>
                <p:cNvPr id="146" name="Rectangle 145">
                  <a:extLst>
                    <a:ext uri="{FF2B5EF4-FFF2-40B4-BE49-F238E27FC236}">
                      <a16:creationId xmlns:a16="http://schemas.microsoft.com/office/drawing/2014/main" id="{3B954873-9F2E-8938-84F3-239688F1CBE5}"/>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7" name="Rectangle 146">
                  <a:extLst>
                    <a:ext uri="{FF2B5EF4-FFF2-40B4-BE49-F238E27FC236}">
                      <a16:creationId xmlns:a16="http://schemas.microsoft.com/office/drawing/2014/main" id="{D6AEB124-167D-1E3F-0723-F03A2FAC9C8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145" name="TextBox 144">
                <a:extLst>
                  <a:ext uri="{FF2B5EF4-FFF2-40B4-BE49-F238E27FC236}">
                    <a16:creationId xmlns:a16="http://schemas.microsoft.com/office/drawing/2014/main" id="{7C65895B-1708-2091-8B4F-569EBD0E8904}"/>
                  </a:ext>
                </a:extLst>
              </p:cNvPr>
              <p:cNvSpPr txBox="1"/>
              <p:nvPr/>
            </p:nvSpPr>
            <p:spPr>
              <a:xfrm>
                <a:off x="5797587" y="1815755"/>
                <a:ext cx="1072730" cy="200055"/>
              </a:xfrm>
              <a:prstGeom prst="rect">
                <a:avLst/>
              </a:prstGeom>
              <a:noFill/>
            </p:spPr>
            <p:txBody>
              <a:bodyPr wrap="none" rtlCol="0">
                <a:spAutoFit/>
              </a:bodyPr>
              <a:lstStyle/>
              <a:p>
                <a:r>
                  <a:rPr lang="en-US" sz="700" dirty="0"/>
                  <a:t>Meditation/Quiet Room</a:t>
                </a:r>
                <a:endParaRPr lang="en-US" sz="700" i="1" dirty="0"/>
              </a:p>
            </p:txBody>
          </p:sp>
        </p:grpSp>
        <p:grpSp>
          <p:nvGrpSpPr>
            <p:cNvPr id="228" name="Group 227">
              <a:extLst>
                <a:ext uri="{FF2B5EF4-FFF2-40B4-BE49-F238E27FC236}">
                  <a16:creationId xmlns:a16="http://schemas.microsoft.com/office/drawing/2014/main" id="{D3BFA1A5-763E-C204-8DA6-CA724FF7D3A1}"/>
                </a:ext>
              </a:extLst>
            </p:cNvPr>
            <p:cNvGrpSpPr/>
            <p:nvPr/>
          </p:nvGrpSpPr>
          <p:grpSpPr>
            <a:xfrm>
              <a:off x="6298442" y="3957244"/>
              <a:ext cx="982901" cy="200055"/>
              <a:chOff x="5736733" y="1815755"/>
              <a:chExt cx="982901" cy="200055"/>
            </a:xfrm>
          </p:grpSpPr>
          <p:grpSp>
            <p:nvGrpSpPr>
              <p:cNvPr id="229" name="Group 228">
                <a:extLst>
                  <a:ext uri="{FF2B5EF4-FFF2-40B4-BE49-F238E27FC236}">
                    <a16:creationId xmlns:a16="http://schemas.microsoft.com/office/drawing/2014/main" id="{5D9CB585-3ED5-EBBE-8E6C-A4EBAF9100FF}"/>
                  </a:ext>
                </a:extLst>
              </p:cNvPr>
              <p:cNvGrpSpPr>
                <a:grpSpLocks noChangeAspect="1"/>
              </p:cNvGrpSpPr>
              <p:nvPr/>
            </p:nvGrpSpPr>
            <p:grpSpPr>
              <a:xfrm>
                <a:off x="5736733" y="1871874"/>
                <a:ext cx="102453" cy="100279"/>
                <a:chOff x="1474839" y="2035277"/>
                <a:chExt cx="314632" cy="310439"/>
              </a:xfrm>
            </p:grpSpPr>
            <p:sp>
              <p:nvSpPr>
                <p:cNvPr id="231" name="Rectangle 230">
                  <a:extLst>
                    <a:ext uri="{FF2B5EF4-FFF2-40B4-BE49-F238E27FC236}">
                      <a16:creationId xmlns:a16="http://schemas.microsoft.com/office/drawing/2014/main" id="{9E7D65FF-5B25-5A70-7A3D-D2DA7418279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2" name="Rectangle 231">
                  <a:extLst>
                    <a:ext uri="{FF2B5EF4-FFF2-40B4-BE49-F238E27FC236}">
                      <a16:creationId xmlns:a16="http://schemas.microsoft.com/office/drawing/2014/main" id="{AE3D3C54-95CA-7EC6-E976-388DB529B8EB}"/>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30" name="TextBox 229">
                <a:extLst>
                  <a:ext uri="{FF2B5EF4-FFF2-40B4-BE49-F238E27FC236}">
                    <a16:creationId xmlns:a16="http://schemas.microsoft.com/office/drawing/2014/main" id="{BA9F9B2F-6A73-B7B7-CC03-67EC058DDF16}"/>
                  </a:ext>
                </a:extLst>
              </p:cNvPr>
              <p:cNvSpPr txBox="1"/>
              <p:nvPr/>
            </p:nvSpPr>
            <p:spPr>
              <a:xfrm>
                <a:off x="5797587" y="1815755"/>
                <a:ext cx="922047" cy="200055"/>
              </a:xfrm>
              <a:prstGeom prst="rect">
                <a:avLst/>
              </a:prstGeom>
              <a:noFill/>
            </p:spPr>
            <p:txBody>
              <a:bodyPr wrap="none" rtlCol="0">
                <a:spAutoFit/>
              </a:bodyPr>
              <a:lstStyle/>
              <a:p>
                <a:r>
                  <a:rPr lang="en-US" sz="700" dirty="0"/>
                  <a:t>Wellness Challenge</a:t>
                </a:r>
                <a:endParaRPr lang="en-US" sz="700" i="1" dirty="0"/>
              </a:p>
            </p:txBody>
          </p:sp>
        </p:grpSp>
        <p:grpSp>
          <p:nvGrpSpPr>
            <p:cNvPr id="233" name="Group 232">
              <a:extLst>
                <a:ext uri="{FF2B5EF4-FFF2-40B4-BE49-F238E27FC236}">
                  <a16:creationId xmlns:a16="http://schemas.microsoft.com/office/drawing/2014/main" id="{39F571F3-571A-DBD3-C84C-8C450D06A191}"/>
                </a:ext>
              </a:extLst>
            </p:cNvPr>
            <p:cNvGrpSpPr/>
            <p:nvPr/>
          </p:nvGrpSpPr>
          <p:grpSpPr>
            <a:xfrm>
              <a:off x="7252749" y="3957244"/>
              <a:ext cx="889927" cy="200055"/>
              <a:chOff x="5736733" y="1815755"/>
              <a:chExt cx="889927" cy="200055"/>
            </a:xfrm>
          </p:grpSpPr>
          <p:grpSp>
            <p:nvGrpSpPr>
              <p:cNvPr id="234" name="Group 233">
                <a:extLst>
                  <a:ext uri="{FF2B5EF4-FFF2-40B4-BE49-F238E27FC236}">
                    <a16:creationId xmlns:a16="http://schemas.microsoft.com/office/drawing/2014/main" id="{769DD820-2F7E-60B3-A98E-FB326C032C03}"/>
                  </a:ext>
                </a:extLst>
              </p:cNvPr>
              <p:cNvGrpSpPr>
                <a:grpSpLocks noChangeAspect="1"/>
              </p:cNvGrpSpPr>
              <p:nvPr/>
            </p:nvGrpSpPr>
            <p:grpSpPr>
              <a:xfrm>
                <a:off x="5736733" y="1871874"/>
                <a:ext cx="102453" cy="100279"/>
                <a:chOff x="1474839" y="2035277"/>
                <a:chExt cx="314632" cy="310439"/>
              </a:xfrm>
            </p:grpSpPr>
            <p:sp>
              <p:nvSpPr>
                <p:cNvPr id="236" name="Rectangle 235">
                  <a:extLst>
                    <a:ext uri="{FF2B5EF4-FFF2-40B4-BE49-F238E27FC236}">
                      <a16:creationId xmlns:a16="http://schemas.microsoft.com/office/drawing/2014/main" id="{1D93CC31-B50B-B629-A064-ADFE994C9EC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7" name="Rectangle 236">
                  <a:extLst>
                    <a:ext uri="{FF2B5EF4-FFF2-40B4-BE49-F238E27FC236}">
                      <a16:creationId xmlns:a16="http://schemas.microsoft.com/office/drawing/2014/main" id="{BC5709E9-B7CF-26BF-9EF1-941AC91A04D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35" name="TextBox 234">
                <a:extLst>
                  <a:ext uri="{FF2B5EF4-FFF2-40B4-BE49-F238E27FC236}">
                    <a16:creationId xmlns:a16="http://schemas.microsoft.com/office/drawing/2014/main" id="{FCF4CF61-0081-0F71-9FBA-084F1CF0E372}"/>
                  </a:ext>
                </a:extLst>
              </p:cNvPr>
              <p:cNvSpPr txBox="1"/>
              <p:nvPr/>
            </p:nvSpPr>
            <p:spPr>
              <a:xfrm>
                <a:off x="5797587" y="1815755"/>
                <a:ext cx="829073" cy="200055"/>
              </a:xfrm>
              <a:prstGeom prst="rect">
                <a:avLst/>
              </a:prstGeom>
              <a:noFill/>
            </p:spPr>
            <p:txBody>
              <a:bodyPr wrap="none" rtlCol="0">
                <a:spAutoFit/>
              </a:bodyPr>
              <a:lstStyle/>
              <a:p>
                <a:r>
                  <a:rPr lang="en-US" sz="700" dirty="0"/>
                  <a:t>Massage Retreat</a:t>
                </a:r>
                <a:endParaRPr lang="en-US" sz="700" i="1" dirty="0"/>
              </a:p>
            </p:txBody>
          </p:sp>
        </p:grpSp>
      </p:grpSp>
      <p:grpSp>
        <p:nvGrpSpPr>
          <p:cNvPr id="239" name="Group 238">
            <a:extLst>
              <a:ext uri="{FF2B5EF4-FFF2-40B4-BE49-F238E27FC236}">
                <a16:creationId xmlns:a16="http://schemas.microsoft.com/office/drawing/2014/main" id="{760C8F8E-90ED-AA84-DF61-256635F4BB5B}"/>
              </a:ext>
            </a:extLst>
          </p:cNvPr>
          <p:cNvGrpSpPr/>
          <p:nvPr/>
        </p:nvGrpSpPr>
        <p:grpSpPr>
          <a:xfrm>
            <a:off x="1477869" y="4119007"/>
            <a:ext cx="6663852" cy="200055"/>
            <a:chOff x="1478824" y="3957244"/>
            <a:chExt cx="6663852" cy="200055"/>
          </a:xfrm>
        </p:grpSpPr>
        <p:grpSp>
          <p:nvGrpSpPr>
            <p:cNvPr id="241" name="Group 240">
              <a:extLst>
                <a:ext uri="{FF2B5EF4-FFF2-40B4-BE49-F238E27FC236}">
                  <a16:creationId xmlns:a16="http://schemas.microsoft.com/office/drawing/2014/main" id="{52732404-1A13-BE6C-8D9B-8359EE89F9EC}"/>
                </a:ext>
              </a:extLst>
            </p:cNvPr>
            <p:cNvGrpSpPr/>
            <p:nvPr/>
          </p:nvGrpSpPr>
          <p:grpSpPr>
            <a:xfrm>
              <a:off x="1478824" y="3957244"/>
              <a:ext cx="920385" cy="200055"/>
              <a:chOff x="5736733" y="1815755"/>
              <a:chExt cx="920385" cy="200055"/>
            </a:xfrm>
          </p:grpSpPr>
          <p:grpSp>
            <p:nvGrpSpPr>
              <p:cNvPr id="288" name="Group 287">
                <a:extLst>
                  <a:ext uri="{FF2B5EF4-FFF2-40B4-BE49-F238E27FC236}">
                    <a16:creationId xmlns:a16="http://schemas.microsoft.com/office/drawing/2014/main" id="{D05765C6-9477-735A-E3B4-4538FDF6116C}"/>
                  </a:ext>
                </a:extLst>
              </p:cNvPr>
              <p:cNvGrpSpPr>
                <a:grpSpLocks noChangeAspect="1"/>
              </p:cNvGrpSpPr>
              <p:nvPr/>
            </p:nvGrpSpPr>
            <p:grpSpPr>
              <a:xfrm>
                <a:off x="5736733" y="1871874"/>
                <a:ext cx="102453" cy="100279"/>
                <a:chOff x="1474839" y="2035277"/>
                <a:chExt cx="314632" cy="310439"/>
              </a:xfrm>
            </p:grpSpPr>
            <p:sp>
              <p:nvSpPr>
                <p:cNvPr id="290" name="Rectangle 289">
                  <a:extLst>
                    <a:ext uri="{FF2B5EF4-FFF2-40B4-BE49-F238E27FC236}">
                      <a16:creationId xmlns:a16="http://schemas.microsoft.com/office/drawing/2014/main" id="{4F7821A3-0830-5574-B8B1-70A0C59B99F0}"/>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1" name="Rectangle 290">
                  <a:extLst>
                    <a:ext uri="{FF2B5EF4-FFF2-40B4-BE49-F238E27FC236}">
                      <a16:creationId xmlns:a16="http://schemas.microsoft.com/office/drawing/2014/main" id="{0E700C44-4639-4747-1B28-8691A8654BB8}"/>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89" name="TextBox 288">
                <a:extLst>
                  <a:ext uri="{FF2B5EF4-FFF2-40B4-BE49-F238E27FC236}">
                    <a16:creationId xmlns:a16="http://schemas.microsoft.com/office/drawing/2014/main" id="{2A5450BF-C318-0256-7894-6F9A69F4507D}"/>
                  </a:ext>
                </a:extLst>
              </p:cNvPr>
              <p:cNvSpPr txBox="1"/>
              <p:nvPr/>
            </p:nvSpPr>
            <p:spPr>
              <a:xfrm>
                <a:off x="5797587" y="1815755"/>
                <a:ext cx="859531" cy="200055"/>
              </a:xfrm>
              <a:prstGeom prst="rect">
                <a:avLst/>
              </a:prstGeom>
              <a:noFill/>
            </p:spPr>
            <p:txBody>
              <a:bodyPr wrap="none" rtlCol="0">
                <a:spAutoFit/>
              </a:bodyPr>
              <a:lstStyle/>
              <a:p>
                <a:r>
                  <a:rPr lang="en-US" sz="700" dirty="0"/>
                  <a:t>Engagement Opp.</a:t>
                </a:r>
                <a:endParaRPr lang="en-US" sz="700" i="1" dirty="0"/>
              </a:p>
            </p:txBody>
          </p:sp>
        </p:grpSp>
        <p:grpSp>
          <p:nvGrpSpPr>
            <p:cNvPr id="243" name="Group 242">
              <a:extLst>
                <a:ext uri="{FF2B5EF4-FFF2-40B4-BE49-F238E27FC236}">
                  <a16:creationId xmlns:a16="http://schemas.microsoft.com/office/drawing/2014/main" id="{4193C828-206C-9858-4E49-6E4228F4D779}"/>
                </a:ext>
              </a:extLst>
            </p:cNvPr>
            <p:cNvGrpSpPr/>
            <p:nvPr/>
          </p:nvGrpSpPr>
          <p:grpSpPr>
            <a:xfrm>
              <a:off x="2370613" y="3957244"/>
              <a:ext cx="889927" cy="200055"/>
              <a:chOff x="5736733" y="1815755"/>
              <a:chExt cx="889927" cy="200055"/>
            </a:xfrm>
          </p:grpSpPr>
          <p:grpSp>
            <p:nvGrpSpPr>
              <p:cNvPr id="284" name="Group 283">
                <a:extLst>
                  <a:ext uri="{FF2B5EF4-FFF2-40B4-BE49-F238E27FC236}">
                    <a16:creationId xmlns:a16="http://schemas.microsoft.com/office/drawing/2014/main" id="{840B2EFA-B747-7127-24D9-D0C1CCB159A6}"/>
                  </a:ext>
                </a:extLst>
              </p:cNvPr>
              <p:cNvGrpSpPr>
                <a:grpSpLocks noChangeAspect="1"/>
              </p:cNvGrpSpPr>
              <p:nvPr/>
            </p:nvGrpSpPr>
            <p:grpSpPr>
              <a:xfrm>
                <a:off x="5736733" y="1871874"/>
                <a:ext cx="102453" cy="100279"/>
                <a:chOff x="1474839" y="2035277"/>
                <a:chExt cx="314632" cy="310439"/>
              </a:xfrm>
            </p:grpSpPr>
            <p:sp>
              <p:nvSpPr>
                <p:cNvPr id="286" name="Rectangle 285">
                  <a:extLst>
                    <a:ext uri="{FF2B5EF4-FFF2-40B4-BE49-F238E27FC236}">
                      <a16:creationId xmlns:a16="http://schemas.microsoft.com/office/drawing/2014/main" id="{C73D4237-B1E9-0BFE-B2B0-375F74E9E07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7" name="Rectangle 286">
                  <a:extLst>
                    <a:ext uri="{FF2B5EF4-FFF2-40B4-BE49-F238E27FC236}">
                      <a16:creationId xmlns:a16="http://schemas.microsoft.com/office/drawing/2014/main" id="{80A9D88B-3782-47BB-88BD-B2C0538B106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85" name="TextBox 284">
                <a:extLst>
                  <a:ext uri="{FF2B5EF4-FFF2-40B4-BE49-F238E27FC236}">
                    <a16:creationId xmlns:a16="http://schemas.microsoft.com/office/drawing/2014/main" id="{957DEF74-EBA4-5D8B-93C3-212DE6BDBDC7}"/>
                  </a:ext>
                </a:extLst>
              </p:cNvPr>
              <p:cNvSpPr txBox="1"/>
              <p:nvPr/>
            </p:nvSpPr>
            <p:spPr>
              <a:xfrm>
                <a:off x="5797587" y="1815755"/>
                <a:ext cx="829073" cy="200055"/>
              </a:xfrm>
              <a:prstGeom prst="rect">
                <a:avLst/>
              </a:prstGeom>
              <a:noFill/>
            </p:spPr>
            <p:txBody>
              <a:bodyPr wrap="none" rtlCol="0">
                <a:spAutoFit/>
              </a:bodyPr>
              <a:lstStyle/>
              <a:p>
                <a:r>
                  <a:rPr lang="en-US" sz="700" dirty="0"/>
                  <a:t>Keynote Speaker</a:t>
                </a:r>
                <a:endParaRPr lang="en-US" sz="700" i="1" dirty="0"/>
              </a:p>
            </p:txBody>
          </p:sp>
        </p:grpSp>
        <p:grpSp>
          <p:nvGrpSpPr>
            <p:cNvPr id="245" name="Group 244">
              <a:extLst>
                <a:ext uri="{FF2B5EF4-FFF2-40B4-BE49-F238E27FC236}">
                  <a16:creationId xmlns:a16="http://schemas.microsoft.com/office/drawing/2014/main" id="{DD40D10F-B0C5-273A-5AE3-CA584B8015DD}"/>
                </a:ext>
              </a:extLst>
            </p:cNvPr>
            <p:cNvGrpSpPr/>
            <p:nvPr/>
          </p:nvGrpSpPr>
          <p:grpSpPr>
            <a:xfrm>
              <a:off x="3231944" y="3957244"/>
              <a:ext cx="1109539" cy="200055"/>
              <a:chOff x="5736733" y="1815755"/>
              <a:chExt cx="1109539" cy="200055"/>
            </a:xfrm>
          </p:grpSpPr>
          <p:grpSp>
            <p:nvGrpSpPr>
              <p:cNvPr id="280" name="Group 279">
                <a:extLst>
                  <a:ext uri="{FF2B5EF4-FFF2-40B4-BE49-F238E27FC236}">
                    <a16:creationId xmlns:a16="http://schemas.microsoft.com/office/drawing/2014/main" id="{3E476C4E-1D00-6F1E-69E2-57F907CE5265}"/>
                  </a:ext>
                </a:extLst>
              </p:cNvPr>
              <p:cNvGrpSpPr>
                <a:grpSpLocks noChangeAspect="1"/>
              </p:cNvGrpSpPr>
              <p:nvPr/>
            </p:nvGrpSpPr>
            <p:grpSpPr>
              <a:xfrm>
                <a:off x="5736733" y="1871874"/>
                <a:ext cx="102453" cy="100279"/>
                <a:chOff x="1474839" y="2035277"/>
                <a:chExt cx="314632" cy="310439"/>
              </a:xfrm>
            </p:grpSpPr>
            <p:sp>
              <p:nvSpPr>
                <p:cNvPr id="282" name="Rectangle 281">
                  <a:extLst>
                    <a:ext uri="{FF2B5EF4-FFF2-40B4-BE49-F238E27FC236}">
                      <a16:creationId xmlns:a16="http://schemas.microsoft.com/office/drawing/2014/main" id="{2DDF4BBD-DFF7-A1FF-B108-906C38719701}"/>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3" name="Rectangle 282">
                  <a:extLst>
                    <a:ext uri="{FF2B5EF4-FFF2-40B4-BE49-F238E27FC236}">
                      <a16:creationId xmlns:a16="http://schemas.microsoft.com/office/drawing/2014/main" id="{C55BB9A5-2EAF-12D4-1A6D-6CC5B0275801}"/>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81" name="TextBox 280">
                <a:extLst>
                  <a:ext uri="{FF2B5EF4-FFF2-40B4-BE49-F238E27FC236}">
                    <a16:creationId xmlns:a16="http://schemas.microsoft.com/office/drawing/2014/main" id="{AC535CD1-12AE-DD59-F586-8073EE0A9D78}"/>
                  </a:ext>
                </a:extLst>
              </p:cNvPr>
              <p:cNvSpPr txBox="1"/>
              <p:nvPr/>
            </p:nvSpPr>
            <p:spPr>
              <a:xfrm>
                <a:off x="5797587" y="1815755"/>
                <a:ext cx="1048685" cy="200055"/>
              </a:xfrm>
              <a:prstGeom prst="rect">
                <a:avLst/>
              </a:prstGeom>
              <a:noFill/>
            </p:spPr>
            <p:txBody>
              <a:bodyPr wrap="none" rtlCol="0">
                <a:spAutoFit/>
              </a:bodyPr>
              <a:lstStyle/>
              <a:p>
                <a:r>
                  <a:rPr lang="en-US" sz="700" dirty="0"/>
                  <a:t>Continental Breakfasts</a:t>
                </a:r>
                <a:endParaRPr lang="en-US" sz="700" i="1" dirty="0"/>
              </a:p>
            </p:txBody>
          </p:sp>
        </p:grpSp>
        <p:grpSp>
          <p:nvGrpSpPr>
            <p:cNvPr id="251" name="Group 250">
              <a:extLst>
                <a:ext uri="{FF2B5EF4-FFF2-40B4-BE49-F238E27FC236}">
                  <a16:creationId xmlns:a16="http://schemas.microsoft.com/office/drawing/2014/main" id="{9E5D5E2D-1873-06C3-B750-7FBA08728739}"/>
                </a:ext>
              </a:extLst>
            </p:cNvPr>
            <p:cNvGrpSpPr/>
            <p:nvPr/>
          </p:nvGrpSpPr>
          <p:grpSpPr>
            <a:xfrm>
              <a:off x="4312887" y="3957244"/>
              <a:ext cx="909163" cy="200055"/>
              <a:chOff x="5736733" y="1815755"/>
              <a:chExt cx="909163" cy="200055"/>
            </a:xfrm>
          </p:grpSpPr>
          <p:grpSp>
            <p:nvGrpSpPr>
              <p:cNvPr id="276" name="Group 275">
                <a:extLst>
                  <a:ext uri="{FF2B5EF4-FFF2-40B4-BE49-F238E27FC236}">
                    <a16:creationId xmlns:a16="http://schemas.microsoft.com/office/drawing/2014/main" id="{C1DF2C67-6297-47FB-1DF8-1D5D0AFAC904}"/>
                  </a:ext>
                </a:extLst>
              </p:cNvPr>
              <p:cNvGrpSpPr>
                <a:grpSpLocks noChangeAspect="1"/>
              </p:cNvGrpSpPr>
              <p:nvPr/>
            </p:nvGrpSpPr>
            <p:grpSpPr>
              <a:xfrm>
                <a:off x="5736733" y="1871874"/>
                <a:ext cx="102453" cy="100279"/>
                <a:chOff x="1474839" y="2035277"/>
                <a:chExt cx="314632" cy="310439"/>
              </a:xfrm>
            </p:grpSpPr>
            <p:sp>
              <p:nvSpPr>
                <p:cNvPr id="278" name="Rectangle 277">
                  <a:extLst>
                    <a:ext uri="{FF2B5EF4-FFF2-40B4-BE49-F238E27FC236}">
                      <a16:creationId xmlns:a16="http://schemas.microsoft.com/office/drawing/2014/main" id="{B3B3FA81-B769-CE08-E739-1BBBDDBF161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9" name="Rectangle 278">
                  <a:extLst>
                    <a:ext uri="{FF2B5EF4-FFF2-40B4-BE49-F238E27FC236}">
                      <a16:creationId xmlns:a16="http://schemas.microsoft.com/office/drawing/2014/main" id="{9F25A7AA-2F97-2E83-80B9-6978A121C7E8}"/>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77" name="TextBox 276">
                <a:extLst>
                  <a:ext uri="{FF2B5EF4-FFF2-40B4-BE49-F238E27FC236}">
                    <a16:creationId xmlns:a16="http://schemas.microsoft.com/office/drawing/2014/main" id="{DEC3E0A2-4885-34ED-54C6-7A88C0577C13}"/>
                  </a:ext>
                </a:extLst>
              </p:cNvPr>
              <p:cNvSpPr txBox="1"/>
              <p:nvPr/>
            </p:nvSpPr>
            <p:spPr>
              <a:xfrm>
                <a:off x="5797587" y="1815755"/>
                <a:ext cx="848309" cy="200055"/>
              </a:xfrm>
              <a:prstGeom prst="rect">
                <a:avLst/>
              </a:prstGeom>
              <a:noFill/>
            </p:spPr>
            <p:txBody>
              <a:bodyPr wrap="none" rtlCol="0">
                <a:spAutoFit/>
              </a:bodyPr>
              <a:lstStyle/>
              <a:p>
                <a:r>
                  <a:rPr lang="en-US" sz="700" dirty="0"/>
                  <a:t>Headshot Lounge</a:t>
                </a:r>
                <a:endParaRPr lang="en-US" sz="700" i="1" dirty="0"/>
              </a:p>
            </p:txBody>
          </p:sp>
        </p:grpSp>
        <p:grpSp>
          <p:nvGrpSpPr>
            <p:cNvPr id="252" name="Group 251">
              <a:extLst>
                <a:ext uri="{FF2B5EF4-FFF2-40B4-BE49-F238E27FC236}">
                  <a16:creationId xmlns:a16="http://schemas.microsoft.com/office/drawing/2014/main" id="{43AA6C7D-9564-9E4B-496C-21935DDF0626}"/>
                </a:ext>
              </a:extLst>
            </p:cNvPr>
            <p:cNvGrpSpPr/>
            <p:nvPr/>
          </p:nvGrpSpPr>
          <p:grpSpPr>
            <a:xfrm>
              <a:off x="5193454" y="3957244"/>
              <a:ext cx="1133584" cy="200055"/>
              <a:chOff x="5736733" y="1815755"/>
              <a:chExt cx="1133584" cy="200055"/>
            </a:xfrm>
          </p:grpSpPr>
          <p:grpSp>
            <p:nvGrpSpPr>
              <p:cNvPr id="272" name="Group 271">
                <a:extLst>
                  <a:ext uri="{FF2B5EF4-FFF2-40B4-BE49-F238E27FC236}">
                    <a16:creationId xmlns:a16="http://schemas.microsoft.com/office/drawing/2014/main" id="{75766D46-CCA0-AC71-5107-1BBE115CB4B7}"/>
                  </a:ext>
                </a:extLst>
              </p:cNvPr>
              <p:cNvGrpSpPr>
                <a:grpSpLocks noChangeAspect="1"/>
              </p:cNvGrpSpPr>
              <p:nvPr/>
            </p:nvGrpSpPr>
            <p:grpSpPr>
              <a:xfrm>
                <a:off x="5736733" y="1871874"/>
                <a:ext cx="102453" cy="100279"/>
                <a:chOff x="1474839" y="2035277"/>
                <a:chExt cx="314632" cy="310439"/>
              </a:xfrm>
            </p:grpSpPr>
            <p:sp>
              <p:nvSpPr>
                <p:cNvPr id="274" name="Rectangle 273">
                  <a:extLst>
                    <a:ext uri="{FF2B5EF4-FFF2-40B4-BE49-F238E27FC236}">
                      <a16:creationId xmlns:a16="http://schemas.microsoft.com/office/drawing/2014/main" id="{BF08C54D-FC94-64FA-116A-A229DC721886}"/>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5" name="Rectangle 274">
                  <a:extLst>
                    <a:ext uri="{FF2B5EF4-FFF2-40B4-BE49-F238E27FC236}">
                      <a16:creationId xmlns:a16="http://schemas.microsoft.com/office/drawing/2014/main" id="{E9A68D09-D39A-7C0A-B3EA-717B49F678D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73" name="TextBox 272">
                <a:extLst>
                  <a:ext uri="{FF2B5EF4-FFF2-40B4-BE49-F238E27FC236}">
                    <a16:creationId xmlns:a16="http://schemas.microsoft.com/office/drawing/2014/main" id="{2250E5CE-0D9B-B028-4532-791A50095D1C}"/>
                  </a:ext>
                </a:extLst>
              </p:cNvPr>
              <p:cNvSpPr txBox="1"/>
              <p:nvPr/>
            </p:nvSpPr>
            <p:spPr>
              <a:xfrm>
                <a:off x="5797587" y="1815755"/>
                <a:ext cx="1072730" cy="200055"/>
              </a:xfrm>
              <a:prstGeom prst="rect">
                <a:avLst/>
              </a:prstGeom>
              <a:noFill/>
            </p:spPr>
            <p:txBody>
              <a:bodyPr wrap="none" rtlCol="0">
                <a:spAutoFit/>
              </a:bodyPr>
              <a:lstStyle/>
              <a:p>
                <a:r>
                  <a:rPr lang="en-US" sz="700" dirty="0"/>
                  <a:t>Meditation/Quiet Room</a:t>
                </a:r>
                <a:endParaRPr lang="en-US" sz="700" i="1" dirty="0"/>
              </a:p>
            </p:txBody>
          </p:sp>
        </p:grpSp>
        <p:grpSp>
          <p:nvGrpSpPr>
            <p:cNvPr id="253" name="Group 252">
              <a:extLst>
                <a:ext uri="{FF2B5EF4-FFF2-40B4-BE49-F238E27FC236}">
                  <a16:creationId xmlns:a16="http://schemas.microsoft.com/office/drawing/2014/main" id="{126F433A-2A9A-C365-40B5-C7D2E0F9DC14}"/>
                </a:ext>
              </a:extLst>
            </p:cNvPr>
            <p:cNvGrpSpPr/>
            <p:nvPr/>
          </p:nvGrpSpPr>
          <p:grpSpPr>
            <a:xfrm>
              <a:off x="6298442" y="3957244"/>
              <a:ext cx="982901" cy="200055"/>
              <a:chOff x="5736733" y="1815755"/>
              <a:chExt cx="982901" cy="200055"/>
            </a:xfrm>
          </p:grpSpPr>
          <p:grpSp>
            <p:nvGrpSpPr>
              <p:cNvPr id="268" name="Group 267">
                <a:extLst>
                  <a:ext uri="{FF2B5EF4-FFF2-40B4-BE49-F238E27FC236}">
                    <a16:creationId xmlns:a16="http://schemas.microsoft.com/office/drawing/2014/main" id="{F7A299EC-3671-4FE4-5DBB-B895A89D7D7D}"/>
                  </a:ext>
                </a:extLst>
              </p:cNvPr>
              <p:cNvGrpSpPr>
                <a:grpSpLocks noChangeAspect="1"/>
              </p:cNvGrpSpPr>
              <p:nvPr/>
            </p:nvGrpSpPr>
            <p:grpSpPr>
              <a:xfrm>
                <a:off x="5736733" y="1871874"/>
                <a:ext cx="102453" cy="100279"/>
                <a:chOff x="1474839" y="2035277"/>
                <a:chExt cx="314632" cy="310439"/>
              </a:xfrm>
            </p:grpSpPr>
            <p:sp>
              <p:nvSpPr>
                <p:cNvPr id="270" name="Rectangle 269">
                  <a:extLst>
                    <a:ext uri="{FF2B5EF4-FFF2-40B4-BE49-F238E27FC236}">
                      <a16:creationId xmlns:a16="http://schemas.microsoft.com/office/drawing/2014/main" id="{44325B9D-63FD-0C1B-6CC2-E39A476B36F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1" name="Rectangle 270">
                  <a:extLst>
                    <a:ext uri="{FF2B5EF4-FFF2-40B4-BE49-F238E27FC236}">
                      <a16:creationId xmlns:a16="http://schemas.microsoft.com/office/drawing/2014/main" id="{4CEF0C7F-5DC0-B814-8AC5-8F2410078A7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9" name="TextBox 268">
                <a:extLst>
                  <a:ext uri="{FF2B5EF4-FFF2-40B4-BE49-F238E27FC236}">
                    <a16:creationId xmlns:a16="http://schemas.microsoft.com/office/drawing/2014/main" id="{C9888E1D-43E4-C130-FFD7-0586A51CB4FB}"/>
                  </a:ext>
                </a:extLst>
              </p:cNvPr>
              <p:cNvSpPr txBox="1"/>
              <p:nvPr/>
            </p:nvSpPr>
            <p:spPr>
              <a:xfrm>
                <a:off x="5797587" y="1815755"/>
                <a:ext cx="922047" cy="200055"/>
              </a:xfrm>
              <a:prstGeom prst="rect">
                <a:avLst/>
              </a:prstGeom>
              <a:noFill/>
            </p:spPr>
            <p:txBody>
              <a:bodyPr wrap="none" rtlCol="0">
                <a:spAutoFit/>
              </a:bodyPr>
              <a:lstStyle/>
              <a:p>
                <a:r>
                  <a:rPr lang="en-US" sz="700" dirty="0"/>
                  <a:t>Wellness Challenge</a:t>
                </a:r>
                <a:endParaRPr lang="en-US" sz="700" i="1" dirty="0"/>
              </a:p>
            </p:txBody>
          </p:sp>
        </p:grpSp>
        <p:grpSp>
          <p:nvGrpSpPr>
            <p:cNvPr id="254" name="Group 253">
              <a:extLst>
                <a:ext uri="{FF2B5EF4-FFF2-40B4-BE49-F238E27FC236}">
                  <a16:creationId xmlns:a16="http://schemas.microsoft.com/office/drawing/2014/main" id="{B0E5F3FE-E18C-AB6C-69EF-88BEABD2D318}"/>
                </a:ext>
              </a:extLst>
            </p:cNvPr>
            <p:cNvGrpSpPr/>
            <p:nvPr/>
          </p:nvGrpSpPr>
          <p:grpSpPr>
            <a:xfrm>
              <a:off x="7252749" y="3957244"/>
              <a:ext cx="889927" cy="200055"/>
              <a:chOff x="5736733" y="1815755"/>
              <a:chExt cx="889927" cy="200055"/>
            </a:xfrm>
          </p:grpSpPr>
          <p:grpSp>
            <p:nvGrpSpPr>
              <p:cNvPr id="263" name="Group 262">
                <a:extLst>
                  <a:ext uri="{FF2B5EF4-FFF2-40B4-BE49-F238E27FC236}">
                    <a16:creationId xmlns:a16="http://schemas.microsoft.com/office/drawing/2014/main" id="{5178D5CF-06A2-4894-D785-C15EF7920DCC}"/>
                  </a:ext>
                </a:extLst>
              </p:cNvPr>
              <p:cNvGrpSpPr>
                <a:grpSpLocks noChangeAspect="1"/>
              </p:cNvGrpSpPr>
              <p:nvPr/>
            </p:nvGrpSpPr>
            <p:grpSpPr>
              <a:xfrm>
                <a:off x="5736733" y="1871874"/>
                <a:ext cx="102453" cy="100279"/>
                <a:chOff x="1474839" y="2035277"/>
                <a:chExt cx="314632" cy="310439"/>
              </a:xfrm>
            </p:grpSpPr>
            <p:sp>
              <p:nvSpPr>
                <p:cNvPr id="266" name="Rectangle 265">
                  <a:extLst>
                    <a:ext uri="{FF2B5EF4-FFF2-40B4-BE49-F238E27FC236}">
                      <a16:creationId xmlns:a16="http://schemas.microsoft.com/office/drawing/2014/main" id="{5276D5B2-5D7C-1240-572C-73EA2C3A6EEA}"/>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7" name="Rectangle 266">
                  <a:extLst>
                    <a:ext uri="{FF2B5EF4-FFF2-40B4-BE49-F238E27FC236}">
                      <a16:creationId xmlns:a16="http://schemas.microsoft.com/office/drawing/2014/main" id="{550ADEC1-D9E8-7C98-62FF-E1BD4C40439C}"/>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64" name="TextBox 263">
                <a:extLst>
                  <a:ext uri="{FF2B5EF4-FFF2-40B4-BE49-F238E27FC236}">
                    <a16:creationId xmlns:a16="http://schemas.microsoft.com/office/drawing/2014/main" id="{BC2BABC7-C6DD-C6C8-2438-665AA88058C9}"/>
                  </a:ext>
                </a:extLst>
              </p:cNvPr>
              <p:cNvSpPr txBox="1"/>
              <p:nvPr/>
            </p:nvSpPr>
            <p:spPr>
              <a:xfrm>
                <a:off x="5797587" y="1815755"/>
                <a:ext cx="829073" cy="200055"/>
              </a:xfrm>
              <a:prstGeom prst="rect">
                <a:avLst/>
              </a:prstGeom>
              <a:noFill/>
            </p:spPr>
            <p:txBody>
              <a:bodyPr wrap="none" rtlCol="0">
                <a:spAutoFit/>
              </a:bodyPr>
              <a:lstStyle/>
              <a:p>
                <a:r>
                  <a:rPr lang="en-US" sz="700" dirty="0"/>
                  <a:t>Massage Retreat</a:t>
                </a:r>
                <a:endParaRPr lang="en-US" sz="700" i="1" dirty="0"/>
              </a:p>
            </p:txBody>
          </p:sp>
        </p:grpSp>
      </p:grpSp>
      <p:grpSp>
        <p:nvGrpSpPr>
          <p:cNvPr id="292" name="Group 291">
            <a:extLst>
              <a:ext uri="{FF2B5EF4-FFF2-40B4-BE49-F238E27FC236}">
                <a16:creationId xmlns:a16="http://schemas.microsoft.com/office/drawing/2014/main" id="{ECF2D4D8-1425-0202-21D7-56831BFAF3E4}"/>
              </a:ext>
            </a:extLst>
          </p:cNvPr>
          <p:cNvGrpSpPr/>
          <p:nvPr/>
        </p:nvGrpSpPr>
        <p:grpSpPr>
          <a:xfrm>
            <a:off x="1477869" y="4287255"/>
            <a:ext cx="6663852" cy="200055"/>
            <a:chOff x="1478824" y="3957244"/>
            <a:chExt cx="6663852" cy="200055"/>
          </a:xfrm>
        </p:grpSpPr>
        <p:grpSp>
          <p:nvGrpSpPr>
            <p:cNvPr id="293" name="Group 292">
              <a:extLst>
                <a:ext uri="{FF2B5EF4-FFF2-40B4-BE49-F238E27FC236}">
                  <a16:creationId xmlns:a16="http://schemas.microsoft.com/office/drawing/2014/main" id="{90A788F0-24AC-8C89-550A-474C77DAFFF6}"/>
                </a:ext>
              </a:extLst>
            </p:cNvPr>
            <p:cNvGrpSpPr/>
            <p:nvPr/>
          </p:nvGrpSpPr>
          <p:grpSpPr>
            <a:xfrm>
              <a:off x="1478824" y="3957244"/>
              <a:ext cx="920385" cy="200055"/>
              <a:chOff x="5736733" y="1815755"/>
              <a:chExt cx="920385" cy="200055"/>
            </a:xfrm>
          </p:grpSpPr>
          <p:grpSp>
            <p:nvGrpSpPr>
              <p:cNvPr id="324" name="Group 323">
                <a:extLst>
                  <a:ext uri="{FF2B5EF4-FFF2-40B4-BE49-F238E27FC236}">
                    <a16:creationId xmlns:a16="http://schemas.microsoft.com/office/drawing/2014/main" id="{62D453BC-A65F-7E71-E8C6-28B6E35F02E0}"/>
                  </a:ext>
                </a:extLst>
              </p:cNvPr>
              <p:cNvGrpSpPr>
                <a:grpSpLocks noChangeAspect="1"/>
              </p:cNvGrpSpPr>
              <p:nvPr/>
            </p:nvGrpSpPr>
            <p:grpSpPr>
              <a:xfrm>
                <a:off x="5736733" y="1871874"/>
                <a:ext cx="102453" cy="100279"/>
                <a:chOff x="1474839" y="2035277"/>
                <a:chExt cx="314632" cy="310439"/>
              </a:xfrm>
            </p:grpSpPr>
            <p:sp>
              <p:nvSpPr>
                <p:cNvPr id="326" name="Rectangle 325">
                  <a:extLst>
                    <a:ext uri="{FF2B5EF4-FFF2-40B4-BE49-F238E27FC236}">
                      <a16:creationId xmlns:a16="http://schemas.microsoft.com/office/drawing/2014/main" id="{84BD9F2F-3FC5-0134-3327-A89B15E4E11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7" name="Rectangle 326">
                  <a:extLst>
                    <a:ext uri="{FF2B5EF4-FFF2-40B4-BE49-F238E27FC236}">
                      <a16:creationId xmlns:a16="http://schemas.microsoft.com/office/drawing/2014/main" id="{ECE80092-71D3-0141-7348-841C9B74A958}"/>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25" name="TextBox 324">
                <a:extLst>
                  <a:ext uri="{FF2B5EF4-FFF2-40B4-BE49-F238E27FC236}">
                    <a16:creationId xmlns:a16="http://schemas.microsoft.com/office/drawing/2014/main" id="{BFBE2631-2FD9-915A-B605-281298D833CC}"/>
                  </a:ext>
                </a:extLst>
              </p:cNvPr>
              <p:cNvSpPr txBox="1"/>
              <p:nvPr/>
            </p:nvSpPr>
            <p:spPr>
              <a:xfrm>
                <a:off x="5797587" y="1815755"/>
                <a:ext cx="859531" cy="200055"/>
              </a:xfrm>
              <a:prstGeom prst="rect">
                <a:avLst/>
              </a:prstGeom>
              <a:noFill/>
            </p:spPr>
            <p:txBody>
              <a:bodyPr wrap="none" rtlCol="0">
                <a:spAutoFit/>
              </a:bodyPr>
              <a:lstStyle/>
              <a:p>
                <a:r>
                  <a:rPr lang="en-US" sz="700" dirty="0"/>
                  <a:t>Engagement Opp.</a:t>
                </a:r>
                <a:endParaRPr lang="en-US" sz="700" i="1" dirty="0"/>
              </a:p>
            </p:txBody>
          </p:sp>
        </p:grpSp>
        <p:grpSp>
          <p:nvGrpSpPr>
            <p:cNvPr id="294" name="Group 293">
              <a:extLst>
                <a:ext uri="{FF2B5EF4-FFF2-40B4-BE49-F238E27FC236}">
                  <a16:creationId xmlns:a16="http://schemas.microsoft.com/office/drawing/2014/main" id="{566A7D63-8CAF-DE51-D252-C732FF273834}"/>
                </a:ext>
              </a:extLst>
            </p:cNvPr>
            <p:cNvGrpSpPr/>
            <p:nvPr/>
          </p:nvGrpSpPr>
          <p:grpSpPr>
            <a:xfrm>
              <a:off x="2370613" y="3957244"/>
              <a:ext cx="889927" cy="200055"/>
              <a:chOff x="5736733" y="1815755"/>
              <a:chExt cx="889927" cy="200055"/>
            </a:xfrm>
          </p:grpSpPr>
          <p:grpSp>
            <p:nvGrpSpPr>
              <p:cNvPr id="320" name="Group 319">
                <a:extLst>
                  <a:ext uri="{FF2B5EF4-FFF2-40B4-BE49-F238E27FC236}">
                    <a16:creationId xmlns:a16="http://schemas.microsoft.com/office/drawing/2014/main" id="{8781AAA6-35C9-FA37-4E07-B469BBE8EADF}"/>
                  </a:ext>
                </a:extLst>
              </p:cNvPr>
              <p:cNvGrpSpPr>
                <a:grpSpLocks noChangeAspect="1"/>
              </p:cNvGrpSpPr>
              <p:nvPr/>
            </p:nvGrpSpPr>
            <p:grpSpPr>
              <a:xfrm>
                <a:off x="5736733" y="1871874"/>
                <a:ext cx="102453" cy="100279"/>
                <a:chOff x="1474839" y="2035277"/>
                <a:chExt cx="314632" cy="310439"/>
              </a:xfrm>
            </p:grpSpPr>
            <p:sp>
              <p:nvSpPr>
                <p:cNvPr id="322" name="Rectangle 321">
                  <a:extLst>
                    <a:ext uri="{FF2B5EF4-FFF2-40B4-BE49-F238E27FC236}">
                      <a16:creationId xmlns:a16="http://schemas.microsoft.com/office/drawing/2014/main" id="{EC8A6861-B704-664A-D7A3-B69BC03E966E}"/>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3" name="Rectangle 322">
                  <a:extLst>
                    <a:ext uri="{FF2B5EF4-FFF2-40B4-BE49-F238E27FC236}">
                      <a16:creationId xmlns:a16="http://schemas.microsoft.com/office/drawing/2014/main" id="{64E9494D-7A6B-DEEC-D549-F3E2D93B1DE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21" name="TextBox 320">
                <a:extLst>
                  <a:ext uri="{FF2B5EF4-FFF2-40B4-BE49-F238E27FC236}">
                    <a16:creationId xmlns:a16="http://schemas.microsoft.com/office/drawing/2014/main" id="{8C4276F4-28D0-BD67-46A2-37B2F66DEAB8}"/>
                  </a:ext>
                </a:extLst>
              </p:cNvPr>
              <p:cNvSpPr txBox="1"/>
              <p:nvPr/>
            </p:nvSpPr>
            <p:spPr>
              <a:xfrm>
                <a:off x="5797587" y="1815755"/>
                <a:ext cx="829073" cy="200055"/>
              </a:xfrm>
              <a:prstGeom prst="rect">
                <a:avLst/>
              </a:prstGeom>
              <a:noFill/>
            </p:spPr>
            <p:txBody>
              <a:bodyPr wrap="none" rtlCol="0">
                <a:spAutoFit/>
              </a:bodyPr>
              <a:lstStyle/>
              <a:p>
                <a:r>
                  <a:rPr lang="en-US" sz="700" dirty="0"/>
                  <a:t>Keynote Speaker</a:t>
                </a:r>
                <a:endParaRPr lang="en-US" sz="700" i="1" dirty="0"/>
              </a:p>
            </p:txBody>
          </p:sp>
        </p:grpSp>
        <p:grpSp>
          <p:nvGrpSpPr>
            <p:cNvPr id="295" name="Group 294">
              <a:extLst>
                <a:ext uri="{FF2B5EF4-FFF2-40B4-BE49-F238E27FC236}">
                  <a16:creationId xmlns:a16="http://schemas.microsoft.com/office/drawing/2014/main" id="{F3F3DC59-48CE-8367-CF99-6E5B998593CB}"/>
                </a:ext>
              </a:extLst>
            </p:cNvPr>
            <p:cNvGrpSpPr/>
            <p:nvPr/>
          </p:nvGrpSpPr>
          <p:grpSpPr>
            <a:xfrm>
              <a:off x="3231944" y="3957244"/>
              <a:ext cx="1109539" cy="200055"/>
              <a:chOff x="5736733" y="1815755"/>
              <a:chExt cx="1109539" cy="200055"/>
            </a:xfrm>
          </p:grpSpPr>
          <p:grpSp>
            <p:nvGrpSpPr>
              <p:cNvPr id="316" name="Group 315">
                <a:extLst>
                  <a:ext uri="{FF2B5EF4-FFF2-40B4-BE49-F238E27FC236}">
                    <a16:creationId xmlns:a16="http://schemas.microsoft.com/office/drawing/2014/main" id="{66C17A53-6A33-A027-3B5F-3057887314FD}"/>
                  </a:ext>
                </a:extLst>
              </p:cNvPr>
              <p:cNvGrpSpPr>
                <a:grpSpLocks noChangeAspect="1"/>
              </p:cNvGrpSpPr>
              <p:nvPr/>
            </p:nvGrpSpPr>
            <p:grpSpPr>
              <a:xfrm>
                <a:off x="5736733" y="1871874"/>
                <a:ext cx="102453" cy="100279"/>
                <a:chOff x="1474839" y="2035277"/>
                <a:chExt cx="314632" cy="310439"/>
              </a:xfrm>
            </p:grpSpPr>
            <p:sp>
              <p:nvSpPr>
                <p:cNvPr id="318" name="Rectangle 317">
                  <a:extLst>
                    <a:ext uri="{FF2B5EF4-FFF2-40B4-BE49-F238E27FC236}">
                      <a16:creationId xmlns:a16="http://schemas.microsoft.com/office/drawing/2014/main" id="{233B3788-C6E4-4A25-F87A-11DAE167A4D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9" name="Rectangle 318">
                  <a:extLst>
                    <a:ext uri="{FF2B5EF4-FFF2-40B4-BE49-F238E27FC236}">
                      <a16:creationId xmlns:a16="http://schemas.microsoft.com/office/drawing/2014/main" id="{C429DDDB-B059-0108-50C4-49653F10EA2B}"/>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17" name="TextBox 316">
                <a:extLst>
                  <a:ext uri="{FF2B5EF4-FFF2-40B4-BE49-F238E27FC236}">
                    <a16:creationId xmlns:a16="http://schemas.microsoft.com/office/drawing/2014/main" id="{CB3FBA4C-9BAE-801A-6C29-C15F6F3CD264}"/>
                  </a:ext>
                </a:extLst>
              </p:cNvPr>
              <p:cNvSpPr txBox="1"/>
              <p:nvPr/>
            </p:nvSpPr>
            <p:spPr>
              <a:xfrm>
                <a:off x="5797587" y="1815755"/>
                <a:ext cx="1048685" cy="200055"/>
              </a:xfrm>
              <a:prstGeom prst="rect">
                <a:avLst/>
              </a:prstGeom>
              <a:noFill/>
            </p:spPr>
            <p:txBody>
              <a:bodyPr wrap="none" rtlCol="0">
                <a:spAutoFit/>
              </a:bodyPr>
              <a:lstStyle/>
              <a:p>
                <a:r>
                  <a:rPr lang="en-US" sz="700" dirty="0"/>
                  <a:t>Continental Breakfasts</a:t>
                </a:r>
                <a:endParaRPr lang="en-US" sz="700" i="1" dirty="0"/>
              </a:p>
            </p:txBody>
          </p:sp>
        </p:grpSp>
        <p:grpSp>
          <p:nvGrpSpPr>
            <p:cNvPr id="296" name="Group 295">
              <a:extLst>
                <a:ext uri="{FF2B5EF4-FFF2-40B4-BE49-F238E27FC236}">
                  <a16:creationId xmlns:a16="http://schemas.microsoft.com/office/drawing/2014/main" id="{789D1177-570A-815D-EE57-C9DBB2308146}"/>
                </a:ext>
              </a:extLst>
            </p:cNvPr>
            <p:cNvGrpSpPr/>
            <p:nvPr/>
          </p:nvGrpSpPr>
          <p:grpSpPr>
            <a:xfrm>
              <a:off x="4312887" y="3957244"/>
              <a:ext cx="909163" cy="200055"/>
              <a:chOff x="5736733" y="1815755"/>
              <a:chExt cx="909163" cy="200055"/>
            </a:xfrm>
          </p:grpSpPr>
          <p:grpSp>
            <p:nvGrpSpPr>
              <p:cNvPr id="312" name="Group 311">
                <a:extLst>
                  <a:ext uri="{FF2B5EF4-FFF2-40B4-BE49-F238E27FC236}">
                    <a16:creationId xmlns:a16="http://schemas.microsoft.com/office/drawing/2014/main" id="{141D0BC7-38D0-242F-3A48-A5B9E47C0E57}"/>
                  </a:ext>
                </a:extLst>
              </p:cNvPr>
              <p:cNvGrpSpPr>
                <a:grpSpLocks noChangeAspect="1"/>
              </p:cNvGrpSpPr>
              <p:nvPr/>
            </p:nvGrpSpPr>
            <p:grpSpPr>
              <a:xfrm>
                <a:off x="5736733" y="1871874"/>
                <a:ext cx="102453" cy="100279"/>
                <a:chOff x="1474839" y="2035277"/>
                <a:chExt cx="314632" cy="310439"/>
              </a:xfrm>
            </p:grpSpPr>
            <p:sp>
              <p:nvSpPr>
                <p:cNvPr id="314" name="Rectangle 313">
                  <a:extLst>
                    <a:ext uri="{FF2B5EF4-FFF2-40B4-BE49-F238E27FC236}">
                      <a16:creationId xmlns:a16="http://schemas.microsoft.com/office/drawing/2014/main" id="{365842A6-7A84-C5F0-D1C2-D63AB00768D7}"/>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5" name="Rectangle 314">
                  <a:extLst>
                    <a:ext uri="{FF2B5EF4-FFF2-40B4-BE49-F238E27FC236}">
                      <a16:creationId xmlns:a16="http://schemas.microsoft.com/office/drawing/2014/main" id="{3483AC32-24DA-2A10-8B0C-8CDC67C132B0}"/>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13" name="TextBox 312">
                <a:extLst>
                  <a:ext uri="{FF2B5EF4-FFF2-40B4-BE49-F238E27FC236}">
                    <a16:creationId xmlns:a16="http://schemas.microsoft.com/office/drawing/2014/main" id="{9D0D03CA-8883-C973-3D79-019B6365DED0}"/>
                  </a:ext>
                </a:extLst>
              </p:cNvPr>
              <p:cNvSpPr txBox="1"/>
              <p:nvPr/>
            </p:nvSpPr>
            <p:spPr>
              <a:xfrm>
                <a:off x="5797587" y="1815755"/>
                <a:ext cx="848309" cy="200055"/>
              </a:xfrm>
              <a:prstGeom prst="rect">
                <a:avLst/>
              </a:prstGeom>
              <a:noFill/>
            </p:spPr>
            <p:txBody>
              <a:bodyPr wrap="none" rtlCol="0">
                <a:spAutoFit/>
              </a:bodyPr>
              <a:lstStyle/>
              <a:p>
                <a:r>
                  <a:rPr lang="en-US" sz="700" dirty="0"/>
                  <a:t>Headshot Lounge</a:t>
                </a:r>
                <a:endParaRPr lang="en-US" sz="700" i="1" dirty="0"/>
              </a:p>
            </p:txBody>
          </p:sp>
        </p:grpSp>
        <p:grpSp>
          <p:nvGrpSpPr>
            <p:cNvPr id="297" name="Group 296">
              <a:extLst>
                <a:ext uri="{FF2B5EF4-FFF2-40B4-BE49-F238E27FC236}">
                  <a16:creationId xmlns:a16="http://schemas.microsoft.com/office/drawing/2014/main" id="{09B0E5F1-798D-8A7A-BC19-F220F6F76B33}"/>
                </a:ext>
              </a:extLst>
            </p:cNvPr>
            <p:cNvGrpSpPr/>
            <p:nvPr/>
          </p:nvGrpSpPr>
          <p:grpSpPr>
            <a:xfrm>
              <a:off x="5193454" y="3957244"/>
              <a:ext cx="1133584" cy="200055"/>
              <a:chOff x="5736733" y="1815755"/>
              <a:chExt cx="1133584" cy="200055"/>
            </a:xfrm>
          </p:grpSpPr>
          <p:grpSp>
            <p:nvGrpSpPr>
              <p:cNvPr id="308" name="Group 307">
                <a:extLst>
                  <a:ext uri="{FF2B5EF4-FFF2-40B4-BE49-F238E27FC236}">
                    <a16:creationId xmlns:a16="http://schemas.microsoft.com/office/drawing/2014/main" id="{ECADE10E-71E2-A4BA-3849-6D98A92833AC}"/>
                  </a:ext>
                </a:extLst>
              </p:cNvPr>
              <p:cNvGrpSpPr>
                <a:grpSpLocks noChangeAspect="1"/>
              </p:cNvGrpSpPr>
              <p:nvPr/>
            </p:nvGrpSpPr>
            <p:grpSpPr>
              <a:xfrm>
                <a:off x="5736733" y="1871874"/>
                <a:ext cx="102453" cy="100279"/>
                <a:chOff x="1474839" y="2035277"/>
                <a:chExt cx="314632" cy="310439"/>
              </a:xfrm>
            </p:grpSpPr>
            <p:sp>
              <p:nvSpPr>
                <p:cNvPr id="310" name="Rectangle 309">
                  <a:extLst>
                    <a:ext uri="{FF2B5EF4-FFF2-40B4-BE49-F238E27FC236}">
                      <a16:creationId xmlns:a16="http://schemas.microsoft.com/office/drawing/2014/main" id="{D69D4FDF-ECF0-7601-6750-F482802CEB1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1" name="Rectangle 310">
                  <a:extLst>
                    <a:ext uri="{FF2B5EF4-FFF2-40B4-BE49-F238E27FC236}">
                      <a16:creationId xmlns:a16="http://schemas.microsoft.com/office/drawing/2014/main" id="{9A1C313A-8224-0F9B-0A27-8A7533C85C61}"/>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9" name="TextBox 308">
                <a:extLst>
                  <a:ext uri="{FF2B5EF4-FFF2-40B4-BE49-F238E27FC236}">
                    <a16:creationId xmlns:a16="http://schemas.microsoft.com/office/drawing/2014/main" id="{54527113-9165-505D-3CFB-279214F15907}"/>
                  </a:ext>
                </a:extLst>
              </p:cNvPr>
              <p:cNvSpPr txBox="1"/>
              <p:nvPr/>
            </p:nvSpPr>
            <p:spPr>
              <a:xfrm>
                <a:off x="5797587" y="1815755"/>
                <a:ext cx="1072730" cy="200055"/>
              </a:xfrm>
              <a:prstGeom prst="rect">
                <a:avLst/>
              </a:prstGeom>
              <a:noFill/>
            </p:spPr>
            <p:txBody>
              <a:bodyPr wrap="none" rtlCol="0">
                <a:spAutoFit/>
              </a:bodyPr>
              <a:lstStyle/>
              <a:p>
                <a:r>
                  <a:rPr lang="en-US" sz="700" dirty="0"/>
                  <a:t>Meditation/Quiet Room</a:t>
                </a:r>
                <a:endParaRPr lang="en-US" sz="700" i="1" dirty="0"/>
              </a:p>
            </p:txBody>
          </p:sp>
        </p:grpSp>
        <p:grpSp>
          <p:nvGrpSpPr>
            <p:cNvPr id="298" name="Group 297">
              <a:extLst>
                <a:ext uri="{FF2B5EF4-FFF2-40B4-BE49-F238E27FC236}">
                  <a16:creationId xmlns:a16="http://schemas.microsoft.com/office/drawing/2014/main" id="{7C3BBDCF-80BE-2045-7D77-D43EB469D6D0}"/>
                </a:ext>
              </a:extLst>
            </p:cNvPr>
            <p:cNvGrpSpPr/>
            <p:nvPr/>
          </p:nvGrpSpPr>
          <p:grpSpPr>
            <a:xfrm>
              <a:off x="6298442" y="3957244"/>
              <a:ext cx="982901" cy="200055"/>
              <a:chOff x="5736733" y="1815755"/>
              <a:chExt cx="982901" cy="200055"/>
            </a:xfrm>
          </p:grpSpPr>
          <p:grpSp>
            <p:nvGrpSpPr>
              <p:cNvPr id="304" name="Group 303">
                <a:extLst>
                  <a:ext uri="{FF2B5EF4-FFF2-40B4-BE49-F238E27FC236}">
                    <a16:creationId xmlns:a16="http://schemas.microsoft.com/office/drawing/2014/main" id="{37B7107B-5659-33CD-BC1C-E572B472A014}"/>
                  </a:ext>
                </a:extLst>
              </p:cNvPr>
              <p:cNvGrpSpPr>
                <a:grpSpLocks noChangeAspect="1"/>
              </p:cNvGrpSpPr>
              <p:nvPr/>
            </p:nvGrpSpPr>
            <p:grpSpPr>
              <a:xfrm>
                <a:off x="5736733" y="1871874"/>
                <a:ext cx="102453" cy="100279"/>
                <a:chOff x="1474839" y="2035277"/>
                <a:chExt cx="314632" cy="310439"/>
              </a:xfrm>
            </p:grpSpPr>
            <p:sp>
              <p:nvSpPr>
                <p:cNvPr id="306" name="Rectangle 305">
                  <a:extLst>
                    <a:ext uri="{FF2B5EF4-FFF2-40B4-BE49-F238E27FC236}">
                      <a16:creationId xmlns:a16="http://schemas.microsoft.com/office/drawing/2014/main" id="{76ABDE4A-605E-8385-ADF3-AA0DE18B3BE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 name="Rectangle 306">
                  <a:extLst>
                    <a:ext uri="{FF2B5EF4-FFF2-40B4-BE49-F238E27FC236}">
                      <a16:creationId xmlns:a16="http://schemas.microsoft.com/office/drawing/2014/main" id="{1DB3F6BC-8C5B-94EF-D5FC-EC32DBA94323}"/>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5" name="TextBox 304">
                <a:extLst>
                  <a:ext uri="{FF2B5EF4-FFF2-40B4-BE49-F238E27FC236}">
                    <a16:creationId xmlns:a16="http://schemas.microsoft.com/office/drawing/2014/main" id="{908ADE87-38D9-4A60-34A8-6E5CB2A70BC2}"/>
                  </a:ext>
                </a:extLst>
              </p:cNvPr>
              <p:cNvSpPr txBox="1"/>
              <p:nvPr/>
            </p:nvSpPr>
            <p:spPr>
              <a:xfrm>
                <a:off x="5797587" y="1815755"/>
                <a:ext cx="922047" cy="200055"/>
              </a:xfrm>
              <a:prstGeom prst="rect">
                <a:avLst/>
              </a:prstGeom>
              <a:noFill/>
            </p:spPr>
            <p:txBody>
              <a:bodyPr wrap="none" rtlCol="0">
                <a:spAutoFit/>
              </a:bodyPr>
              <a:lstStyle/>
              <a:p>
                <a:r>
                  <a:rPr lang="en-US" sz="700" dirty="0"/>
                  <a:t>Wellness Challenge</a:t>
                </a:r>
                <a:endParaRPr lang="en-US" sz="700" i="1" dirty="0"/>
              </a:p>
            </p:txBody>
          </p:sp>
        </p:grpSp>
        <p:grpSp>
          <p:nvGrpSpPr>
            <p:cNvPr id="299" name="Group 298">
              <a:extLst>
                <a:ext uri="{FF2B5EF4-FFF2-40B4-BE49-F238E27FC236}">
                  <a16:creationId xmlns:a16="http://schemas.microsoft.com/office/drawing/2014/main" id="{4DCB2D6C-92BA-5EB1-10E4-B15AC605C994}"/>
                </a:ext>
              </a:extLst>
            </p:cNvPr>
            <p:cNvGrpSpPr/>
            <p:nvPr/>
          </p:nvGrpSpPr>
          <p:grpSpPr>
            <a:xfrm>
              <a:off x="7252749" y="3957244"/>
              <a:ext cx="889927" cy="200055"/>
              <a:chOff x="5736733" y="1815755"/>
              <a:chExt cx="889927" cy="200055"/>
            </a:xfrm>
          </p:grpSpPr>
          <p:grpSp>
            <p:nvGrpSpPr>
              <p:cNvPr id="300" name="Group 299">
                <a:extLst>
                  <a:ext uri="{FF2B5EF4-FFF2-40B4-BE49-F238E27FC236}">
                    <a16:creationId xmlns:a16="http://schemas.microsoft.com/office/drawing/2014/main" id="{0A9F45E3-3DDC-4E2E-70D4-C7E84A90B714}"/>
                  </a:ext>
                </a:extLst>
              </p:cNvPr>
              <p:cNvGrpSpPr>
                <a:grpSpLocks noChangeAspect="1"/>
              </p:cNvGrpSpPr>
              <p:nvPr/>
            </p:nvGrpSpPr>
            <p:grpSpPr>
              <a:xfrm>
                <a:off x="5736733" y="1871874"/>
                <a:ext cx="102453" cy="100279"/>
                <a:chOff x="1474839" y="2035277"/>
                <a:chExt cx="314632" cy="310439"/>
              </a:xfrm>
            </p:grpSpPr>
            <p:sp>
              <p:nvSpPr>
                <p:cNvPr id="302" name="Rectangle 301">
                  <a:extLst>
                    <a:ext uri="{FF2B5EF4-FFF2-40B4-BE49-F238E27FC236}">
                      <a16:creationId xmlns:a16="http://schemas.microsoft.com/office/drawing/2014/main" id="{3F13247D-25F4-46D2-E9B9-CD02A968BEF4}"/>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3" name="Rectangle 302">
                  <a:extLst>
                    <a:ext uri="{FF2B5EF4-FFF2-40B4-BE49-F238E27FC236}">
                      <a16:creationId xmlns:a16="http://schemas.microsoft.com/office/drawing/2014/main" id="{36AE3507-4935-717D-5941-2C9FEB69D29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01" name="TextBox 300">
                <a:extLst>
                  <a:ext uri="{FF2B5EF4-FFF2-40B4-BE49-F238E27FC236}">
                    <a16:creationId xmlns:a16="http://schemas.microsoft.com/office/drawing/2014/main" id="{5473CDAD-C60D-5241-0D7A-345589A6E8D3}"/>
                  </a:ext>
                </a:extLst>
              </p:cNvPr>
              <p:cNvSpPr txBox="1"/>
              <p:nvPr/>
            </p:nvSpPr>
            <p:spPr>
              <a:xfrm>
                <a:off x="5797587" y="1815755"/>
                <a:ext cx="829073" cy="200055"/>
              </a:xfrm>
              <a:prstGeom prst="rect">
                <a:avLst/>
              </a:prstGeom>
              <a:noFill/>
            </p:spPr>
            <p:txBody>
              <a:bodyPr wrap="none" rtlCol="0">
                <a:spAutoFit/>
              </a:bodyPr>
              <a:lstStyle/>
              <a:p>
                <a:r>
                  <a:rPr lang="en-US" sz="700" dirty="0"/>
                  <a:t>Massage Retreat</a:t>
                </a:r>
                <a:endParaRPr lang="en-US" sz="700" i="1" dirty="0"/>
              </a:p>
            </p:txBody>
          </p:sp>
        </p:grpSp>
      </p:grpSp>
      <p:grpSp>
        <p:nvGrpSpPr>
          <p:cNvPr id="328" name="Group 327">
            <a:extLst>
              <a:ext uri="{FF2B5EF4-FFF2-40B4-BE49-F238E27FC236}">
                <a16:creationId xmlns:a16="http://schemas.microsoft.com/office/drawing/2014/main" id="{8DD873A6-63A6-497C-6D7A-2CBB93A23252}"/>
              </a:ext>
            </a:extLst>
          </p:cNvPr>
          <p:cNvGrpSpPr/>
          <p:nvPr/>
        </p:nvGrpSpPr>
        <p:grpSpPr>
          <a:xfrm>
            <a:off x="1477869" y="4455503"/>
            <a:ext cx="6663852" cy="200055"/>
            <a:chOff x="1478824" y="3957244"/>
            <a:chExt cx="6663852" cy="200055"/>
          </a:xfrm>
        </p:grpSpPr>
        <p:grpSp>
          <p:nvGrpSpPr>
            <p:cNvPr id="329" name="Group 328">
              <a:extLst>
                <a:ext uri="{FF2B5EF4-FFF2-40B4-BE49-F238E27FC236}">
                  <a16:creationId xmlns:a16="http://schemas.microsoft.com/office/drawing/2014/main" id="{BCBDD610-79DC-2628-D7F9-BC593D89CEDF}"/>
                </a:ext>
              </a:extLst>
            </p:cNvPr>
            <p:cNvGrpSpPr/>
            <p:nvPr/>
          </p:nvGrpSpPr>
          <p:grpSpPr>
            <a:xfrm>
              <a:off x="1478824" y="3957244"/>
              <a:ext cx="920385" cy="200055"/>
              <a:chOff x="5736733" y="1815755"/>
              <a:chExt cx="920385" cy="200055"/>
            </a:xfrm>
          </p:grpSpPr>
          <p:grpSp>
            <p:nvGrpSpPr>
              <p:cNvPr id="367" name="Group 366">
                <a:extLst>
                  <a:ext uri="{FF2B5EF4-FFF2-40B4-BE49-F238E27FC236}">
                    <a16:creationId xmlns:a16="http://schemas.microsoft.com/office/drawing/2014/main" id="{3DAC1DF5-E8E0-6E3B-AC63-DCBE831CD683}"/>
                  </a:ext>
                </a:extLst>
              </p:cNvPr>
              <p:cNvGrpSpPr>
                <a:grpSpLocks noChangeAspect="1"/>
              </p:cNvGrpSpPr>
              <p:nvPr/>
            </p:nvGrpSpPr>
            <p:grpSpPr>
              <a:xfrm>
                <a:off x="5736733" y="1871874"/>
                <a:ext cx="102453" cy="100279"/>
                <a:chOff x="1474839" y="2035277"/>
                <a:chExt cx="314632" cy="310439"/>
              </a:xfrm>
            </p:grpSpPr>
            <p:sp>
              <p:nvSpPr>
                <p:cNvPr id="369" name="Rectangle 368">
                  <a:extLst>
                    <a:ext uri="{FF2B5EF4-FFF2-40B4-BE49-F238E27FC236}">
                      <a16:creationId xmlns:a16="http://schemas.microsoft.com/office/drawing/2014/main" id="{03B15217-2102-2ED2-3BA8-504DD3D32C3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0" name="Rectangle 369">
                  <a:extLst>
                    <a:ext uri="{FF2B5EF4-FFF2-40B4-BE49-F238E27FC236}">
                      <a16:creationId xmlns:a16="http://schemas.microsoft.com/office/drawing/2014/main" id="{0FC26A54-8883-0F90-E32B-5D5676FAC057}"/>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68" name="TextBox 367">
                <a:extLst>
                  <a:ext uri="{FF2B5EF4-FFF2-40B4-BE49-F238E27FC236}">
                    <a16:creationId xmlns:a16="http://schemas.microsoft.com/office/drawing/2014/main" id="{8E00293E-C984-0866-761F-24511E9C3562}"/>
                  </a:ext>
                </a:extLst>
              </p:cNvPr>
              <p:cNvSpPr txBox="1"/>
              <p:nvPr/>
            </p:nvSpPr>
            <p:spPr>
              <a:xfrm>
                <a:off x="5797587" y="1815755"/>
                <a:ext cx="859531" cy="200055"/>
              </a:xfrm>
              <a:prstGeom prst="rect">
                <a:avLst/>
              </a:prstGeom>
              <a:noFill/>
            </p:spPr>
            <p:txBody>
              <a:bodyPr wrap="none" rtlCol="0">
                <a:spAutoFit/>
              </a:bodyPr>
              <a:lstStyle/>
              <a:p>
                <a:r>
                  <a:rPr lang="en-US" sz="700" dirty="0"/>
                  <a:t>Engagement Opp.</a:t>
                </a:r>
                <a:endParaRPr lang="en-US" sz="700" i="1" dirty="0"/>
              </a:p>
            </p:txBody>
          </p:sp>
        </p:grpSp>
        <p:grpSp>
          <p:nvGrpSpPr>
            <p:cNvPr id="330" name="Group 329">
              <a:extLst>
                <a:ext uri="{FF2B5EF4-FFF2-40B4-BE49-F238E27FC236}">
                  <a16:creationId xmlns:a16="http://schemas.microsoft.com/office/drawing/2014/main" id="{84030343-35B5-41D7-6783-E2E33121397E}"/>
                </a:ext>
              </a:extLst>
            </p:cNvPr>
            <p:cNvGrpSpPr/>
            <p:nvPr/>
          </p:nvGrpSpPr>
          <p:grpSpPr>
            <a:xfrm>
              <a:off x="2370613" y="3957244"/>
              <a:ext cx="889927" cy="200055"/>
              <a:chOff x="5736733" y="1815755"/>
              <a:chExt cx="889927" cy="200055"/>
            </a:xfrm>
          </p:grpSpPr>
          <p:grpSp>
            <p:nvGrpSpPr>
              <p:cNvPr id="362" name="Group 361">
                <a:extLst>
                  <a:ext uri="{FF2B5EF4-FFF2-40B4-BE49-F238E27FC236}">
                    <a16:creationId xmlns:a16="http://schemas.microsoft.com/office/drawing/2014/main" id="{52BF9399-EBAB-8E4E-4C27-01DE33AC9B37}"/>
                  </a:ext>
                </a:extLst>
              </p:cNvPr>
              <p:cNvGrpSpPr>
                <a:grpSpLocks noChangeAspect="1"/>
              </p:cNvGrpSpPr>
              <p:nvPr/>
            </p:nvGrpSpPr>
            <p:grpSpPr>
              <a:xfrm>
                <a:off x="5736733" y="1871874"/>
                <a:ext cx="102453" cy="100279"/>
                <a:chOff x="1474839" y="2035277"/>
                <a:chExt cx="314632" cy="310439"/>
              </a:xfrm>
            </p:grpSpPr>
            <p:sp>
              <p:nvSpPr>
                <p:cNvPr id="364" name="Rectangle 363">
                  <a:extLst>
                    <a:ext uri="{FF2B5EF4-FFF2-40B4-BE49-F238E27FC236}">
                      <a16:creationId xmlns:a16="http://schemas.microsoft.com/office/drawing/2014/main" id="{360093BB-4CB7-4A94-07D7-98628AE4798C}"/>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6" name="Rectangle 365">
                  <a:extLst>
                    <a:ext uri="{FF2B5EF4-FFF2-40B4-BE49-F238E27FC236}">
                      <a16:creationId xmlns:a16="http://schemas.microsoft.com/office/drawing/2014/main" id="{89F8D2E7-3FD9-25EC-2DC6-9219AE49907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63" name="TextBox 362">
                <a:extLst>
                  <a:ext uri="{FF2B5EF4-FFF2-40B4-BE49-F238E27FC236}">
                    <a16:creationId xmlns:a16="http://schemas.microsoft.com/office/drawing/2014/main" id="{3EDC0EB8-4216-5A4D-C262-658E8C31D8B1}"/>
                  </a:ext>
                </a:extLst>
              </p:cNvPr>
              <p:cNvSpPr txBox="1"/>
              <p:nvPr/>
            </p:nvSpPr>
            <p:spPr>
              <a:xfrm>
                <a:off x="5797587" y="1815755"/>
                <a:ext cx="829073" cy="200055"/>
              </a:xfrm>
              <a:prstGeom prst="rect">
                <a:avLst/>
              </a:prstGeom>
              <a:noFill/>
            </p:spPr>
            <p:txBody>
              <a:bodyPr wrap="none" rtlCol="0">
                <a:spAutoFit/>
              </a:bodyPr>
              <a:lstStyle/>
              <a:p>
                <a:r>
                  <a:rPr lang="en-US" sz="700" dirty="0"/>
                  <a:t>Keynote Speaker</a:t>
                </a:r>
                <a:endParaRPr lang="en-US" sz="700" i="1" dirty="0"/>
              </a:p>
            </p:txBody>
          </p:sp>
        </p:grpSp>
        <p:grpSp>
          <p:nvGrpSpPr>
            <p:cNvPr id="331" name="Group 330">
              <a:extLst>
                <a:ext uri="{FF2B5EF4-FFF2-40B4-BE49-F238E27FC236}">
                  <a16:creationId xmlns:a16="http://schemas.microsoft.com/office/drawing/2014/main" id="{E57615DE-7D67-CBA4-BEAE-3E93EE9C4F28}"/>
                </a:ext>
              </a:extLst>
            </p:cNvPr>
            <p:cNvGrpSpPr/>
            <p:nvPr/>
          </p:nvGrpSpPr>
          <p:grpSpPr>
            <a:xfrm>
              <a:off x="3231944" y="3957244"/>
              <a:ext cx="1109539" cy="200055"/>
              <a:chOff x="5736733" y="1815755"/>
              <a:chExt cx="1109539" cy="200055"/>
            </a:xfrm>
          </p:grpSpPr>
          <p:grpSp>
            <p:nvGrpSpPr>
              <p:cNvPr id="356" name="Group 355">
                <a:extLst>
                  <a:ext uri="{FF2B5EF4-FFF2-40B4-BE49-F238E27FC236}">
                    <a16:creationId xmlns:a16="http://schemas.microsoft.com/office/drawing/2014/main" id="{9788843B-75D3-468D-004E-6A8FF638E966}"/>
                  </a:ext>
                </a:extLst>
              </p:cNvPr>
              <p:cNvGrpSpPr>
                <a:grpSpLocks noChangeAspect="1"/>
              </p:cNvGrpSpPr>
              <p:nvPr/>
            </p:nvGrpSpPr>
            <p:grpSpPr>
              <a:xfrm>
                <a:off x="5736733" y="1871874"/>
                <a:ext cx="102453" cy="100279"/>
                <a:chOff x="1474839" y="2035277"/>
                <a:chExt cx="314632" cy="310439"/>
              </a:xfrm>
            </p:grpSpPr>
            <p:sp>
              <p:nvSpPr>
                <p:cNvPr id="359" name="Rectangle 358">
                  <a:extLst>
                    <a:ext uri="{FF2B5EF4-FFF2-40B4-BE49-F238E27FC236}">
                      <a16:creationId xmlns:a16="http://schemas.microsoft.com/office/drawing/2014/main" id="{CFFCC423-BB38-EFAF-1AF9-2A1E5FAF5C19}"/>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0" name="Rectangle 359">
                  <a:extLst>
                    <a:ext uri="{FF2B5EF4-FFF2-40B4-BE49-F238E27FC236}">
                      <a16:creationId xmlns:a16="http://schemas.microsoft.com/office/drawing/2014/main" id="{DF329814-A8AF-5E3E-2E97-BB11F8D52F3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58" name="TextBox 357">
                <a:extLst>
                  <a:ext uri="{FF2B5EF4-FFF2-40B4-BE49-F238E27FC236}">
                    <a16:creationId xmlns:a16="http://schemas.microsoft.com/office/drawing/2014/main" id="{877589E7-76DA-C46B-13A4-B5C339AE074D}"/>
                  </a:ext>
                </a:extLst>
              </p:cNvPr>
              <p:cNvSpPr txBox="1"/>
              <p:nvPr/>
            </p:nvSpPr>
            <p:spPr>
              <a:xfrm>
                <a:off x="5797587" y="1815755"/>
                <a:ext cx="1048685" cy="200055"/>
              </a:xfrm>
              <a:prstGeom prst="rect">
                <a:avLst/>
              </a:prstGeom>
              <a:noFill/>
            </p:spPr>
            <p:txBody>
              <a:bodyPr wrap="none" rtlCol="0">
                <a:spAutoFit/>
              </a:bodyPr>
              <a:lstStyle/>
              <a:p>
                <a:r>
                  <a:rPr lang="en-US" sz="700" dirty="0"/>
                  <a:t>Continental Breakfasts</a:t>
                </a:r>
                <a:endParaRPr lang="en-US" sz="700" i="1" dirty="0"/>
              </a:p>
            </p:txBody>
          </p:sp>
        </p:grpSp>
        <p:grpSp>
          <p:nvGrpSpPr>
            <p:cNvPr id="332" name="Group 331">
              <a:extLst>
                <a:ext uri="{FF2B5EF4-FFF2-40B4-BE49-F238E27FC236}">
                  <a16:creationId xmlns:a16="http://schemas.microsoft.com/office/drawing/2014/main" id="{96706EF0-A6E5-D0B0-24E1-18FD7A0E9272}"/>
                </a:ext>
              </a:extLst>
            </p:cNvPr>
            <p:cNvGrpSpPr/>
            <p:nvPr/>
          </p:nvGrpSpPr>
          <p:grpSpPr>
            <a:xfrm>
              <a:off x="4312887" y="3957244"/>
              <a:ext cx="909163" cy="200055"/>
              <a:chOff x="5736733" y="1815755"/>
              <a:chExt cx="909163" cy="200055"/>
            </a:xfrm>
          </p:grpSpPr>
          <p:grpSp>
            <p:nvGrpSpPr>
              <p:cNvPr id="348" name="Group 347">
                <a:extLst>
                  <a:ext uri="{FF2B5EF4-FFF2-40B4-BE49-F238E27FC236}">
                    <a16:creationId xmlns:a16="http://schemas.microsoft.com/office/drawing/2014/main" id="{0256042C-ABD2-9A8E-582C-45842F150A42}"/>
                  </a:ext>
                </a:extLst>
              </p:cNvPr>
              <p:cNvGrpSpPr>
                <a:grpSpLocks noChangeAspect="1"/>
              </p:cNvGrpSpPr>
              <p:nvPr/>
            </p:nvGrpSpPr>
            <p:grpSpPr>
              <a:xfrm>
                <a:off x="5736733" y="1871874"/>
                <a:ext cx="102453" cy="100279"/>
                <a:chOff x="1474839" y="2035277"/>
                <a:chExt cx="314632" cy="310439"/>
              </a:xfrm>
            </p:grpSpPr>
            <p:sp>
              <p:nvSpPr>
                <p:cNvPr id="350" name="Rectangle 349">
                  <a:extLst>
                    <a:ext uri="{FF2B5EF4-FFF2-40B4-BE49-F238E27FC236}">
                      <a16:creationId xmlns:a16="http://schemas.microsoft.com/office/drawing/2014/main" id="{2E5C6DC5-FC21-CE73-D629-C28DEEA23D62}"/>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51" name="Rectangle 350">
                  <a:extLst>
                    <a:ext uri="{FF2B5EF4-FFF2-40B4-BE49-F238E27FC236}">
                      <a16:creationId xmlns:a16="http://schemas.microsoft.com/office/drawing/2014/main" id="{6F16E354-99E7-18CE-114B-F99DDEC68F49}"/>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49" name="TextBox 348">
                <a:extLst>
                  <a:ext uri="{FF2B5EF4-FFF2-40B4-BE49-F238E27FC236}">
                    <a16:creationId xmlns:a16="http://schemas.microsoft.com/office/drawing/2014/main" id="{EDF6419F-5299-91FB-E61D-4BCF7EDF6436}"/>
                  </a:ext>
                </a:extLst>
              </p:cNvPr>
              <p:cNvSpPr txBox="1"/>
              <p:nvPr/>
            </p:nvSpPr>
            <p:spPr>
              <a:xfrm>
                <a:off x="5797587" y="1815755"/>
                <a:ext cx="848309" cy="200055"/>
              </a:xfrm>
              <a:prstGeom prst="rect">
                <a:avLst/>
              </a:prstGeom>
              <a:noFill/>
            </p:spPr>
            <p:txBody>
              <a:bodyPr wrap="none" rtlCol="0">
                <a:spAutoFit/>
              </a:bodyPr>
              <a:lstStyle/>
              <a:p>
                <a:r>
                  <a:rPr lang="en-US" sz="700" dirty="0"/>
                  <a:t>Headshot Lounge</a:t>
                </a:r>
                <a:endParaRPr lang="en-US" sz="700" i="1" dirty="0"/>
              </a:p>
            </p:txBody>
          </p:sp>
        </p:grpSp>
        <p:grpSp>
          <p:nvGrpSpPr>
            <p:cNvPr id="333" name="Group 332">
              <a:extLst>
                <a:ext uri="{FF2B5EF4-FFF2-40B4-BE49-F238E27FC236}">
                  <a16:creationId xmlns:a16="http://schemas.microsoft.com/office/drawing/2014/main" id="{EC67848E-3BE6-A94B-5B07-7F6D2C65097D}"/>
                </a:ext>
              </a:extLst>
            </p:cNvPr>
            <p:cNvGrpSpPr/>
            <p:nvPr/>
          </p:nvGrpSpPr>
          <p:grpSpPr>
            <a:xfrm>
              <a:off x="5193454" y="3957244"/>
              <a:ext cx="1133584" cy="200055"/>
              <a:chOff x="5736733" y="1815755"/>
              <a:chExt cx="1133584" cy="200055"/>
            </a:xfrm>
          </p:grpSpPr>
          <p:grpSp>
            <p:nvGrpSpPr>
              <p:cNvPr id="344" name="Group 343">
                <a:extLst>
                  <a:ext uri="{FF2B5EF4-FFF2-40B4-BE49-F238E27FC236}">
                    <a16:creationId xmlns:a16="http://schemas.microsoft.com/office/drawing/2014/main" id="{B394C207-ADDE-298B-297A-EB2B8A733DF0}"/>
                  </a:ext>
                </a:extLst>
              </p:cNvPr>
              <p:cNvGrpSpPr>
                <a:grpSpLocks noChangeAspect="1"/>
              </p:cNvGrpSpPr>
              <p:nvPr/>
            </p:nvGrpSpPr>
            <p:grpSpPr>
              <a:xfrm>
                <a:off x="5736733" y="1871874"/>
                <a:ext cx="102453" cy="100279"/>
                <a:chOff x="1474839" y="2035277"/>
                <a:chExt cx="314632" cy="310439"/>
              </a:xfrm>
            </p:grpSpPr>
            <p:sp>
              <p:nvSpPr>
                <p:cNvPr id="346" name="Rectangle 345">
                  <a:extLst>
                    <a:ext uri="{FF2B5EF4-FFF2-40B4-BE49-F238E27FC236}">
                      <a16:creationId xmlns:a16="http://schemas.microsoft.com/office/drawing/2014/main" id="{0C92C3D0-FF46-9C7E-CC80-6EB885836B0B}"/>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7" name="Rectangle 346">
                  <a:extLst>
                    <a:ext uri="{FF2B5EF4-FFF2-40B4-BE49-F238E27FC236}">
                      <a16:creationId xmlns:a16="http://schemas.microsoft.com/office/drawing/2014/main" id="{9CFDD540-B351-680C-8A20-7E16A3E42FE5}"/>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45" name="TextBox 344">
                <a:extLst>
                  <a:ext uri="{FF2B5EF4-FFF2-40B4-BE49-F238E27FC236}">
                    <a16:creationId xmlns:a16="http://schemas.microsoft.com/office/drawing/2014/main" id="{8B33304A-FF10-8405-4A58-173589038078}"/>
                  </a:ext>
                </a:extLst>
              </p:cNvPr>
              <p:cNvSpPr txBox="1"/>
              <p:nvPr/>
            </p:nvSpPr>
            <p:spPr>
              <a:xfrm>
                <a:off x="5797587" y="1815755"/>
                <a:ext cx="1072730" cy="200055"/>
              </a:xfrm>
              <a:prstGeom prst="rect">
                <a:avLst/>
              </a:prstGeom>
              <a:noFill/>
            </p:spPr>
            <p:txBody>
              <a:bodyPr wrap="none" rtlCol="0">
                <a:spAutoFit/>
              </a:bodyPr>
              <a:lstStyle/>
              <a:p>
                <a:r>
                  <a:rPr lang="en-US" sz="700" dirty="0"/>
                  <a:t>Meditation/Quiet Room</a:t>
                </a:r>
                <a:endParaRPr lang="en-US" sz="700" i="1" dirty="0"/>
              </a:p>
            </p:txBody>
          </p:sp>
        </p:grpSp>
        <p:grpSp>
          <p:nvGrpSpPr>
            <p:cNvPr id="334" name="Group 333">
              <a:extLst>
                <a:ext uri="{FF2B5EF4-FFF2-40B4-BE49-F238E27FC236}">
                  <a16:creationId xmlns:a16="http://schemas.microsoft.com/office/drawing/2014/main" id="{4276538D-16D7-64C5-872A-19EAAD7FFEE6}"/>
                </a:ext>
              </a:extLst>
            </p:cNvPr>
            <p:cNvGrpSpPr/>
            <p:nvPr/>
          </p:nvGrpSpPr>
          <p:grpSpPr>
            <a:xfrm>
              <a:off x="6298442" y="3957244"/>
              <a:ext cx="982901" cy="200055"/>
              <a:chOff x="5736733" y="1815755"/>
              <a:chExt cx="982901" cy="200055"/>
            </a:xfrm>
          </p:grpSpPr>
          <p:grpSp>
            <p:nvGrpSpPr>
              <p:cNvPr id="340" name="Group 339">
                <a:extLst>
                  <a:ext uri="{FF2B5EF4-FFF2-40B4-BE49-F238E27FC236}">
                    <a16:creationId xmlns:a16="http://schemas.microsoft.com/office/drawing/2014/main" id="{AD1B0A16-D923-9383-1E03-2BA1820F9255}"/>
                  </a:ext>
                </a:extLst>
              </p:cNvPr>
              <p:cNvGrpSpPr>
                <a:grpSpLocks noChangeAspect="1"/>
              </p:cNvGrpSpPr>
              <p:nvPr/>
            </p:nvGrpSpPr>
            <p:grpSpPr>
              <a:xfrm>
                <a:off x="5736733" y="1871874"/>
                <a:ext cx="102453" cy="100279"/>
                <a:chOff x="1474839" y="2035277"/>
                <a:chExt cx="314632" cy="310439"/>
              </a:xfrm>
            </p:grpSpPr>
            <p:sp>
              <p:nvSpPr>
                <p:cNvPr id="342" name="Rectangle 341">
                  <a:extLst>
                    <a:ext uri="{FF2B5EF4-FFF2-40B4-BE49-F238E27FC236}">
                      <a16:creationId xmlns:a16="http://schemas.microsoft.com/office/drawing/2014/main" id="{B1938F7E-5A53-CBF0-86A5-126C86094848}"/>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3" name="Rectangle 342">
                  <a:extLst>
                    <a:ext uri="{FF2B5EF4-FFF2-40B4-BE49-F238E27FC236}">
                      <a16:creationId xmlns:a16="http://schemas.microsoft.com/office/drawing/2014/main" id="{9D5FF51A-B949-D909-3129-0F58AA6C8014}"/>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41" name="TextBox 340">
                <a:extLst>
                  <a:ext uri="{FF2B5EF4-FFF2-40B4-BE49-F238E27FC236}">
                    <a16:creationId xmlns:a16="http://schemas.microsoft.com/office/drawing/2014/main" id="{50E670D9-82AD-C3D3-FA22-B1C46939B987}"/>
                  </a:ext>
                </a:extLst>
              </p:cNvPr>
              <p:cNvSpPr txBox="1"/>
              <p:nvPr/>
            </p:nvSpPr>
            <p:spPr>
              <a:xfrm>
                <a:off x="5797587" y="1815755"/>
                <a:ext cx="922047" cy="200055"/>
              </a:xfrm>
              <a:prstGeom prst="rect">
                <a:avLst/>
              </a:prstGeom>
              <a:noFill/>
            </p:spPr>
            <p:txBody>
              <a:bodyPr wrap="none" rtlCol="0">
                <a:spAutoFit/>
              </a:bodyPr>
              <a:lstStyle/>
              <a:p>
                <a:r>
                  <a:rPr lang="en-US" sz="700" dirty="0"/>
                  <a:t>Wellness Challenge</a:t>
                </a:r>
                <a:endParaRPr lang="en-US" sz="700" i="1" dirty="0"/>
              </a:p>
            </p:txBody>
          </p:sp>
        </p:grpSp>
        <p:grpSp>
          <p:nvGrpSpPr>
            <p:cNvPr id="335" name="Group 334">
              <a:extLst>
                <a:ext uri="{FF2B5EF4-FFF2-40B4-BE49-F238E27FC236}">
                  <a16:creationId xmlns:a16="http://schemas.microsoft.com/office/drawing/2014/main" id="{098ECBEF-0652-C799-49ED-A1406CBBEB94}"/>
                </a:ext>
              </a:extLst>
            </p:cNvPr>
            <p:cNvGrpSpPr/>
            <p:nvPr/>
          </p:nvGrpSpPr>
          <p:grpSpPr>
            <a:xfrm>
              <a:off x="7252749" y="3957244"/>
              <a:ext cx="889927" cy="200055"/>
              <a:chOff x="5736733" y="1815755"/>
              <a:chExt cx="889927" cy="200055"/>
            </a:xfrm>
          </p:grpSpPr>
          <p:grpSp>
            <p:nvGrpSpPr>
              <p:cNvPr id="336" name="Group 335">
                <a:extLst>
                  <a:ext uri="{FF2B5EF4-FFF2-40B4-BE49-F238E27FC236}">
                    <a16:creationId xmlns:a16="http://schemas.microsoft.com/office/drawing/2014/main" id="{7CA7D6B6-FBA3-44BB-9718-914419F45D63}"/>
                  </a:ext>
                </a:extLst>
              </p:cNvPr>
              <p:cNvGrpSpPr>
                <a:grpSpLocks noChangeAspect="1"/>
              </p:cNvGrpSpPr>
              <p:nvPr/>
            </p:nvGrpSpPr>
            <p:grpSpPr>
              <a:xfrm>
                <a:off x="5736733" y="1871874"/>
                <a:ext cx="102453" cy="100279"/>
                <a:chOff x="1474839" y="2035277"/>
                <a:chExt cx="314632" cy="310439"/>
              </a:xfrm>
            </p:grpSpPr>
            <p:sp>
              <p:nvSpPr>
                <p:cNvPr id="338" name="Rectangle 337">
                  <a:extLst>
                    <a:ext uri="{FF2B5EF4-FFF2-40B4-BE49-F238E27FC236}">
                      <a16:creationId xmlns:a16="http://schemas.microsoft.com/office/drawing/2014/main" id="{01D72588-AA97-8F9B-3C5E-B2A1FF0A876F}"/>
                    </a:ext>
                  </a:extLst>
                </p:cNvPr>
                <p:cNvSpPr/>
                <p:nvPr/>
              </p:nvSpPr>
              <p:spPr>
                <a:xfrm>
                  <a:off x="1504335" y="2060580"/>
                  <a:ext cx="285136" cy="285136"/>
                </a:xfrm>
                <a:prstGeom prst="rect">
                  <a:avLst/>
                </a:prstGeom>
                <a:solidFill>
                  <a:schemeClr val="tx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39" name="Rectangle 338">
                  <a:extLst>
                    <a:ext uri="{FF2B5EF4-FFF2-40B4-BE49-F238E27FC236}">
                      <a16:creationId xmlns:a16="http://schemas.microsoft.com/office/drawing/2014/main" id="{F4A1FD8D-011B-EB03-0F05-6A899B4CFD92}"/>
                    </a:ext>
                  </a:extLst>
                </p:cNvPr>
                <p:cNvSpPr/>
                <p:nvPr/>
              </p:nvSpPr>
              <p:spPr>
                <a:xfrm>
                  <a:off x="1474839" y="2035277"/>
                  <a:ext cx="285136" cy="285136"/>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37" name="TextBox 336">
                <a:extLst>
                  <a:ext uri="{FF2B5EF4-FFF2-40B4-BE49-F238E27FC236}">
                    <a16:creationId xmlns:a16="http://schemas.microsoft.com/office/drawing/2014/main" id="{AD7196E6-B3DF-5F17-8886-00822A83F911}"/>
                  </a:ext>
                </a:extLst>
              </p:cNvPr>
              <p:cNvSpPr txBox="1"/>
              <p:nvPr/>
            </p:nvSpPr>
            <p:spPr>
              <a:xfrm>
                <a:off x="5797587" y="1815755"/>
                <a:ext cx="829073" cy="200055"/>
              </a:xfrm>
              <a:prstGeom prst="rect">
                <a:avLst/>
              </a:prstGeom>
              <a:noFill/>
            </p:spPr>
            <p:txBody>
              <a:bodyPr wrap="none" rtlCol="0">
                <a:spAutoFit/>
              </a:bodyPr>
              <a:lstStyle/>
              <a:p>
                <a:r>
                  <a:rPr lang="en-US" sz="700" dirty="0"/>
                  <a:t>Massage Retreat</a:t>
                </a:r>
                <a:endParaRPr lang="en-US" sz="700" i="1" dirty="0"/>
              </a:p>
            </p:txBody>
          </p:sp>
        </p:grpSp>
      </p:grpSp>
    </p:spTree>
    <p:extLst>
      <p:ext uri="{BB962C8B-B14F-4D97-AF65-F5344CB8AC3E}">
        <p14:creationId xmlns:p14="http://schemas.microsoft.com/office/powerpoint/2010/main" val="176395150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58067-D9C0-A564-A077-C0D4492B77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22617" y="-61900"/>
            <a:ext cx="7928758" cy="6981800"/>
          </a:xfrm>
          <a:prstGeom prst="rect">
            <a:avLst/>
          </a:prstGeom>
          <a:solidFill>
            <a:schemeClr val="tx1"/>
          </a:solidFill>
        </p:spPr>
      </p:pic>
      <p:sp>
        <p:nvSpPr>
          <p:cNvPr id="15" name="Parallelogram 14">
            <a:extLst>
              <a:ext uri="{FF2B5EF4-FFF2-40B4-BE49-F238E27FC236}">
                <a16:creationId xmlns:a16="http://schemas.microsoft.com/office/drawing/2014/main" id="{637D2DE6-DE0A-6D61-F47D-B0D957997A93}"/>
              </a:ext>
            </a:extLst>
          </p:cNvPr>
          <p:cNvSpPr/>
          <p:nvPr/>
        </p:nvSpPr>
        <p:spPr>
          <a:xfrm flipH="1">
            <a:off x="0" y="-102476"/>
            <a:ext cx="6096000" cy="7062951"/>
          </a:xfrm>
          <a:prstGeom prst="parallelogram">
            <a:avLst/>
          </a:prstGeom>
          <a:solidFill>
            <a:srgbClr val="0070C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Parallelogram 19">
            <a:extLst>
              <a:ext uri="{FF2B5EF4-FFF2-40B4-BE49-F238E27FC236}">
                <a16:creationId xmlns:a16="http://schemas.microsoft.com/office/drawing/2014/main" id="{DA919208-A800-2CB0-B905-06D1513F73C3}"/>
              </a:ext>
            </a:extLst>
          </p:cNvPr>
          <p:cNvSpPr/>
          <p:nvPr/>
        </p:nvSpPr>
        <p:spPr>
          <a:xfrm flipH="1">
            <a:off x="-159276" y="-102476"/>
            <a:ext cx="6105167" cy="7062951"/>
          </a:xfrm>
          <a:custGeom>
            <a:avLst/>
            <a:gdLst>
              <a:gd name="connsiteX0" fmla="*/ 0 w 6096000"/>
              <a:gd name="connsiteY0" fmla="*/ 7062951 h 7062951"/>
              <a:gd name="connsiteX1" fmla="*/ 1524000 w 6096000"/>
              <a:gd name="connsiteY1" fmla="*/ 0 h 7062951"/>
              <a:gd name="connsiteX2" fmla="*/ 6096000 w 6096000"/>
              <a:gd name="connsiteY2" fmla="*/ 0 h 7062951"/>
              <a:gd name="connsiteX3" fmla="*/ 4572000 w 6096000"/>
              <a:gd name="connsiteY3" fmla="*/ 7062951 h 7062951"/>
              <a:gd name="connsiteX4" fmla="*/ 0 w 6096000"/>
              <a:gd name="connsiteY4" fmla="*/ 7062951 h 7062951"/>
              <a:gd name="connsiteX0" fmla="*/ 0 w 6105167"/>
              <a:gd name="connsiteY0" fmla="*/ 7062951 h 7062951"/>
              <a:gd name="connsiteX1" fmla="*/ 1524000 w 6105167"/>
              <a:gd name="connsiteY1" fmla="*/ 0 h 7062951"/>
              <a:gd name="connsiteX2" fmla="*/ 6096000 w 6105167"/>
              <a:gd name="connsiteY2" fmla="*/ 0 h 7062951"/>
              <a:gd name="connsiteX3" fmla="*/ 6105167 w 6105167"/>
              <a:gd name="connsiteY3" fmla="*/ 7062951 h 7062951"/>
              <a:gd name="connsiteX4" fmla="*/ 0 w 6105167"/>
              <a:gd name="connsiteY4" fmla="*/ 7062951 h 7062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167" h="7062951">
                <a:moveTo>
                  <a:pt x="0" y="7062951"/>
                </a:moveTo>
                <a:lnTo>
                  <a:pt x="1524000" y="0"/>
                </a:lnTo>
                <a:lnTo>
                  <a:pt x="6096000" y="0"/>
                </a:lnTo>
                <a:cubicBezTo>
                  <a:pt x="6099056" y="2354317"/>
                  <a:pt x="6102111" y="4708634"/>
                  <a:pt x="6105167" y="7062951"/>
                </a:cubicBezTo>
                <a:lnTo>
                  <a:pt x="0" y="7062951"/>
                </a:lnTo>
                <a:close/>
              </a:path>
            </a:pathLst>
          </a:custGeom>
          <a:solidFill>
            <a:schemeClr val="tx2">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7554EB-9585-562E-ED58-F49DFDD72B10}"/>
              </a:ext>
            </a:extLst>
          </p:cNvPr>
          <p:cNvSpPr>
            <a:spLocks noGrp="1"/>
          </p:cNvSpPr>
          <p:nvPr>
            <p:ph type="ctrTitle"/>
          </p:nvPr>
        </p:nvSpPr>
        <p:spPr>
          <a:xfrm>
            <a:off x="581927" y="1316118"/>
            <a:ext cx="3740690" cy="1543420"/>
          </a:xfrm>
          <a:effectLst>
            <a:outerShdw blurRad="50800" dist="38100" dir="2700000" algn="tl" rotWithShape="0">
              <a:prstClr val="black">
                <a:alpha val="40000"/>
              </a:prstClr>
            </a:outerShdw>
          </a:effectLst>
        </p:spPr>
        <p:txBody>
          <a:bodyPr>
            <a:normAutofit/>
          </a:bodyPr>
          <a:lstStyle/>
          <a:p>
            <a:pPr algn="l">
              <a:lnSpc>
                <a:spcPct val="100000"/>
              </a:lnSpc>
            </a:pPr>
            <a:r>
              <a:rPr lang="en-US" sz="2000">
                <a:solidFill>
                  <a:schemeClr val="bg1"/>
                </a:solidFill>
              </a:rPr>
              <a:t>APHSA Event Sponsorship Opportunities 2025</a:t>
            </a:r>
          </a:p>
        </p:txBody>
      </p:sp>
      <p:sp>
        <p:nvSpPr>
          <p:cNvPr id="8" name="Subtitle 7">
            <a:extLst>
              <a:ext uri="{FF2B5EF4-FFF2-40B4-BE49-F238E27FC236}">
                <a16:creationId xmlns:a16="http://schemas.microsoft.com/office/drawing/2014/main" id="{79508BAF-01F5-D1F6-ACD0-3D5C0D70E858}"/>
              </a:ext>
            </a:extLst>
          </p:cNvPr>
          <p:cNvSpPr>
            <a:spLocks noGrp="1"/>
          </p:cNvSpPr>
          <p:nvPr>
            <p:ph type="subTitle" idx="1"/>
          </p:nvPr>
        </p:nvSpPr>
        <p:spPr>
          <a:xfrm>
            <a:off x="581927" y="3025754"/>
            <a:ext cx="3252654" cy="587265"/>
          </a:xfrm>
        </p:spPr>
        <p:txBody>
          <a:bodyPr anchor="b">
            <a:normAutofit/>
          </a:bodyPr>
          <a:lstStyle/>
          <a:p>
            <a:pPr algn="l"/>
            <a:r>
              <a:rPr lang="en-US" sz="1400" b="1" i="1">
                <a:solidFill>
                  <a:schemeClr val="bg1"/>
                </a:solidFill>
                <a:latin typeface="+mj-lt"/>
              </a:rPr>
              <a:t>For more information, please contact:</a:t>
            </a:r>
          </a:p>
        </p:txBody>
      </p:sp>
      <p:sp>
        <p:nvSpPr>
          <p:cNvPr id="18" name="Content Placeholder 2">
            <a:extLst>
              <a:ext uri="{FF2B5EF4-FFF2-40B4-BE49-F238E27FC236}">
                <a16:creationId xmlns:a16="http://schemas.microsoft.com/office/drawing/2014/main" id="{37582464-0319-87C4-CBCD-DD94068CDC48}"/>
              </a:ext>
            </a:extLst>
          </p:cNvPr>
          <p:cNvSpPr txBox="1">
            <a:spLocks/>
          </p:cNvSpPr>
          <p:nvPr/>
        </p:nvSpPr>
        <p:spPr>
          <a:xfrm>
            <a:off x="581926" y="3693310"/>
            <a:ext cx="3358343" cy="2417931"/>
          </a:xfrm>
          <a:prstGeom prst="rect">
            <a:avLst/>
          </a:prstGeom>
        </p:spPr>
        <p:txBody>
          <a:bodyPr vert="horz" lIns="91440" tIns="45720" rIns="91440" bIns="45720" numCol="1" spcCol="16459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sz="1000" b="1">
                <a:solidFill>
                  <a:schemeClr val="bg1"/>
                </a:solidFill>
                <a:latin typeface="+mj-lt"/>
              </a:rPr>
              <a:t>Sponsorship Sales Team</a:t>
            </a:r>
          </a:p>
          <a:p>
            <a:pPr marL="0" indent="0">
              <a:lnSpc>
                <a:spcPct val="110000"/>
              </a:lnSpc>
              <a:spcBef>
                <a:spcPts val="0"/>
              </a:spcBef>
              <a:buNone/>
            </a:pPr>
            <a:r>
              <a:rPr lang="en-US" sz="1000">
                <a:solidFill>
                  <a:schemeClr val="bg1"/>
                </a:solidFill>
              </a:rPr>
              <a:t>Anna Nogueira or Phil Galanty</a:t>
            </a:r>
          </a:p>
          <a:p>
            <a:pPr marL="0" indent="0">
              <a:lnSpc>
                <a:spcPct val="110000"/>
              </a:lnSpc>
              <a:spcBef>
                <a:spcPts val="0"/>
              </a:spcBef>
              <a:buNone/>
            </a:pPr>
            <a:r>
              <a:rPr lang="en-US" sz="1000">
                <a:solidFill>
                  <a:schemeClr val="bg1"/>
                </a:solidFill>
              </a:rPr>
              <a:t>T: (800) 856-8567   |   E: </a:t>
            </a:r>
            <a:r>
              <a:rPr lang="en-US" sz="1000" err="1">
                <a:solidFill>
                  <a:schemeClr val="bg1"/>
                </a:solidFill>
                <a:hlinkClick r:id="rId3">
                  <a:extLst>
                    <a:ext uri="{A12FA001-AC4F-418D-AE19-62706E023703}">
                      <ahyp:hlinkClr xmlns:ahyp="http://schemas.microsoft.com/office/drawing/2018/hyperlinkcolor" val="tx"/>
                    </a:ext>
                  </a:extLst>
                </a:hlinkClick>
              </a:rPr>
              <a:t>anogueira@aphsa.org</a:t>
            </a:r>
            <a:endParaRPr lang="en-US" sz="1000">
              <a:solidFill>
                <a:schemeClr val="bg1"/>
              </a:solidFill>
            </a:endParaRPr>
          </a:p>
          <a:p>
            <a:pPr marL="0" indent="0">
              <a:lnSpc>
                <a:spcPct val="110000"/>
              </a:lnSpc>
              <a:buFont typeface="Arial" panose="020B0604020202020204" pitchFamily="34" charset="0"/>
              <a:buNone/>
            </a:pPr>
            <a:r>
              <a:rPr lang="en-US" sz="1000" b="1">
                <a:solidFill>
                  <a:schemeClr val="bg1"/>
                </a:solidFill>
                <a:latin typeface="+mj-lt"/>
              </a:rPr>
              <a:t>Director, Membership and Events</a:t>
            </a:r>
          </a:p>
          <a:p>
            <a:pPr marL="0" indent="0">
              <a:lnSpc>
                <a:spcPct val="110000"/>
              </a:lnSpc>
              <a:spcBef>
                <a:spcPts val="0"/>
              </a:spcBef>
              <a:buFont typeface="Arial" panose="020B0604020202020204" pitchFamily="34" charset="0"/>
              <a:buNone/>
            </a:pPr>
            <a:r>
              <a:rPr lang="en-US" sz="1000">
                <a:solidFill>
                  <a:schemeClr val="bg1"/>
                </a:solidFill>
              </a:rPr>
              <a:t>Donna Jarvis-Miller, CMP, CEM</a:t>
            </a:r>
          </a:p>
          <a:p>
            <a:pPr marL="0" indent="0">
              <a:lnSpc>
                <a:spcPct val="110000"/>
              </a:lnSpc>
              <a:spcBef>
                <a:spcPts val="0"/>
              </a:spcBef>
              <a:spcAft>
                <a:spcPts val="1600"/>
              </a:spcAft>
              <a:buFont typeface="Arial" panose="020B0604020202020204" pitchFamily="34" charset="0"/>
              <a:buNone/>
            </a:pPr>
            <a:r>
              <a:rPr lang="en-US" sz="1000">
                <a:solidFill>
                  <a:schemeClr val="bg1"/>
                </a:solidFill>
              </a:rPr>
              <a:t>T: (202) 866-0569   |   E: </a:t>
            </a:r>
            <a:r>
              <a:rPr lang="en-US" sz="1000">
                <a:solidFill>
                  <a:schemeClr val="bg1"/>
                </a:solidFill>
                <a:hlinkClick r:id="rId4">
                  <a:extLst>
                    <a:ext uri="{A12FA001-AC4F-418D-AE19-62706E023703}">
                      <ahyp:hlinkClr xmlns:ahyp="http://schemas.microsoft.com/office/drawing/2018/hyperlinkcolor" val="tx"/>
                    </a:ext>
                  </a:extLst>
                </a:hlinkClick>
              </a:rPr>
              <a:t>djarvis-miller@aphsa.org</a:t>
            </a:r>
            <a:endParaRPr lang="en-US" sz="1000">
              <a:solidFill>
                <a:schemeClr val="bg1"/>
              </a:solidFill>
            </a:endParaRPr>
          </a:p>
          <a:p>
            <a:pPr marL="0" indent="0">
              <a:lnSpc>
                <a:spcPct val="110000"/>
              </a:lnSpc>
              <a:spcBef>
                <a:spcPts val="0"/>
              </a:spcBef>
              <a:spcAft>
                <a:spcPts val="1200"/>
              </a:spcAft>
              <a:buFont typeface="Arial" panose="020B0604020202020204" pitchFamily="34" charset="0"/>
              <a:buNone/>
            </a:pPr>
            <a:r>
              <a:rPr lang="en-US" sz="1000" b="1">
                <a:solidFill>
                  <a:schemeClr val="bg1"/>
                </a:solidFill>
                <a:latin typeface="+mj-lt"/>
              </a:rPr>
              <a:t>American Public Human Services Association</a:t>
            </a:r>
            <a:br>
              <a:rPr lang="en-US" sz="1000" b="1">
                <a:solidFill>
                  <a:schemeClr val="bg1"/>
                </a:solidFill>
                <a:latin typeface="+mj-lt"/>
              </a:rPr>
            </a:br>
            <a:r>
              <a:rPr lang="en-US" sz="1000">
                <a:solidFill>
                  <a:schemeClr val="bg1"/>
                </a:solidFill>
              </a:rPr>
              <a:t>1300 17th Street North, Suite 340, Arlington, VA 22209</a:t>
            </a:r>
          </a:p>
        </p:txBody>
      </p:sp>
      <p:sp>
        <p:nvSpPr>
          <p:cNvPr id="19" name="TextBox 18">
            <a:extLst>
              <a:ext uri="{FF2B5EF4-FFF2-40B4-BE49-F238E27FC236}">
                <a16:creationId xmlns:a16="http://schemas.microsoft.com/office/drawing/2014/main" id="{E237A439-2739-B8BF-1BF6-C97F38DA6602}"/>
              </a:ext>
            </a:extLst>
          </p:cNvPr>
          <p:cNvSpPr txBox="1"/>
          <p:nvPr/>
        </p:nvSpPr>
        <p:spPr>
          <a:xfrm>
            <a:off x="581926" y="6117179"/>
            <a:ext cx="1031051" cy="215444"/>
          </a:xfrm>
          <a:prstGeom prst="rect">
            <a:avLst/>
          </a:prstGeom>
          <a:noFill/>
        </p:spPr>
        <p:txBody>
          <a:bodyPr wrap="none" lIns="91440" tIns="45720" rIns="91440" bIns="45720" rtlCol="0" anchor="t">
            <a:spAutoFit/>
          </a:bodyPr>
          <a:lstStyle/>
          <a:p>
            <a:r>
              <a:rPr lang="en-US" sz="800" i="1" dirty="0">
                <a:solidFill>
                  <a:schemeClr val="bg1">
                    <a:lumMod val="95000"/>
                  </a:schemeClr>
                </a:solidFill>
              </a:rPr>
              <a:t>updated 2/3/2025</a:t>
            </a:r>
            <a:endParaRPr lang="en-US" sz="800" dirty="0">
              <a:solidFill>
                <a:schemeClr val="bg1">
                  <a:lumMod val="95000"/>
                </a:schemeClr>
              </a:solidFill>
            </a:endParaRPr>
          </a:p>
        </p:txBody>
      </p:sp>
      <p:pic>
        <p:nvPicPr>
          <p:cNvPr id="3" name="Picture 2" descr="A black and white logo&#10;&#10;Description automatically generated">
            <a:extLst>
              <a:ext uri="{FF2B5EF4-FFF2-40B4-BE49-F238E27FC236}">
                <a16:creationId xmlns:a16="http://schemas.microsoft.com/office/drawing/2014/main" id="{DC9E08F2-13CC-3D89-4D51-7FBE2EA3A8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1300" y="502724"/>
            <a:ext cx="1876477" cy="820959"/>
          </a:xfrm>
          <a:prstGeom prst="rect">
            <a:avLst/>
          </a:prstGeom>
          <a:effectLst>
            <a:outerShdw blurRad="50800" dist="38100" dir="2700000" algn="tl" rotWithShape="0">
              <a:prstClr val="black">
                <a:alpha val="40000"/>
              </a:prstClr>
            </a:outerShdw>
          </a:effectLst>
        </p:spPr>
      </p:pic>
      <p:sp>
        <p:nvSpPr>
          <p:cNvPr id="4" name="Subtitle 2">
            <a:extLst>
              <a:ext uri="{FF2B5EF4-FFF2-40B4-BE49-F238E27FC236}">
                <a16:creationId xmlns:a16="http://schemas.microsoft.com/office/drawing/2014/main" id="{30D4B1D5-4790-A09B-9302-13DB50759F69}"/>
              </a:ext>
            </a:extLst>
          </p:cNvPr>
          <p:cNvSpPr txBox="1">
            <a:spLocks/>
          </p:cNvSpPr>
          <p:nvPr/>
        </p:nvSpPr>
        <p:spPr>
          <a:xfrm>
            <a:off x="591759" y="5633884"/>
            <a:ext cx="1069893" cy="248722"/>
          </a:xfrm>
          <a:prstGeom prst="rect">
            <a:avLst/>
          </a:prstGeom>
          <a:effectLst>
            <a:outerShdw blurRad="50800" dist="38100" dir="2700000" algn="tl" rotWithShape="0">
              <a:prstClr val="black">
                <a:alpha val="40000"/>
              </a:prstClr>
            </a:outerShdw>
          </a:effectLst>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pPr>
            <a:r>
              <a:rPr lang="en-US" sz="1000">
                <a:solidFill>
                  <a:schemeClr val="bg1"/>
                </a:solidFill>
                <a:hlinkClick r:id="rId6">
                  <a:extLst>
                    <a:ext uri="{A12FA001-AC4F-418D-AE19-62706E023703}">
                      <ahyp:hlinkClr xmlns:ahyp="http://schemas.microsoft.com/office/drawing/2018/hyperlinkcolor" val="tx"/>
                    </a:ext>
                  </a:extLst>
                </a:hlinkClick>
              </a:rPr>
              <a:t>www.APHSA.org</a:t>
            </a:r>
            <a:endParaRPr lang="en-US" sz="1000">
              <a:solidFill>
                <a:schemeClr val="bg1"/>
              </a:solidFill>
            </a:endParaRPr>
          </a:p>
        </p:txBody>
      </p:sp>
      <p:grpSp>
        <p:nvGrpSpPr>
          <p:cNvPr id="9" name="Group 8">
            <a:extLst>
              <a:ext uri="{FF2B5EF4-FFF2-40B4-BE49-F238E27FC236}">
                <a16:creationId xmlns:a16="http://schemas.microsoft.com/office/drawing/2014/main" id="{6525D9DB-C932-D1A0-74B7-F9D05E787E99}"/>
              </a:ext>
            </a:extLst>
          </p:cNvPr>
          <p:cNvGrpSpPr/>
          <p:nvPr/>
        </p:nvGrpSpPr>
        <p:grpSpPr>
          <a:xfrm>
            <a:off x="1671485" y="5644292"/>
            <a:ext cx="725885" cy="226066"/>
            <a:chOff x="3586332" y="5393812"/>
            <a:chExt cx="1118778" cy="348427"/>
          </a:xfrm>
        </p:grpSpPr>
        <p:pic>
          <p:nvPicPr>
            <p:cNvPr id="10" name="Picture 9" descr="A black and white circle with letters in it&#10;&#10;Description automatically generated">
              <a:hlinkClick r:id="rId7"/>
              <a:extLst>
                <a:ext uri="{FF2B5EF4-FFF2-40B4-BE49-F238E27FC236}">
                  <a16:creationId xmlns:a16="http://schemas.microsoft.com/office/drawing/2014/main" id="{0D64A60F-6A9F-68E7-9662-F7F6CF91A4F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72762" y="5393812"/>
              <a:ext cx="345918" cy="348427"/>
            </a:xfrm>
            <a:prstGeom prst="rect">
              <a:avLst/>
            </a:prstGeom>
          </p:spPr>
        </p:pic>
        <p:pic>
          <p:nvPicPr>
            <p:cNvPr id="11" name="Picture 10" descr="A black and white circle with letters in it&#10;&#10;Description automatically generated">
              <a:hlinkClick r:id="rId9"/>
              <a:extLst>
                <a:ext uri="{FF2B5EF4-FFF2-40B4-BE49-F238E27FC236}">
                  <a16:creationId xmlns:a16="http://schemas.microsoft.com/office/drawing/2014/main" id="{D8927C92-4696-7B5E-0E01-1C66C144F96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586332" y="5393812"/>
              <a:ext cx="345918" cy="348427"/>
            </a:xfrm>
            <a:prstGeom prst="rect">
              <a:avLst/>
            </a:prstGeom>
          </p:spPr>
        </p:pic>
        <p:pic>
          <p:nvPicPr>
            <p:cNvPr id="12" name="Picture 11" descr="A black and white circle with letters in it&#10;&#10;Description automatically generated">
              <a:hlinkClick r:id="rId11"/>
              <a:extLst>
                <a:ext uri="{FF2B5EF4-FFF2-40B4-BE49-F238E27FC236}">
                  <a16:creationId xmlns:a16="http://schemas.microsoft.com/office/drawing/2014/main" id="{00F077C3-4106-4D51-2336-EB0C6F2E579E}"/>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4359192" y="5393812"/>
              <a:ext cx="345918" cy="348427"/>
            </a:xfrm>
            <a:prstGeom prst="rect">
              <a:avLst/>
            </a:prstGeom>
          </p:spPr>
        </p:pic>
      </p:grpSp>
    </p:spTree>
    <p:extLst>
      <p:ext uri="{BB962C8B-B14F-4D97-AF65-F5344CB8AC3E}">
        <p14:creationId xmlns:p14="http://schemas.microsoft.com/office/powerpoint/2010/main" val="3315310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FF093E-6D02-0F83-8E86-6C89E68D4A9E}"/>
              </a:ext>
            </a:extLst>
          </p:cNvPr>
          <p:cNvSpPr/>
          <p:nvPr/>
        </p:nvSpPr>
        <p:spPr>
          <a:xfrm>
            <a:off x="430585" y="399850"/>
            <a:ext cx="11330831" cy="1216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8DC02-1035-E8C1-F67B-FB6F00544DFA}"/>
              </a:ext>
            </a:extLst>
          </p:cNvPr>
          <p:cNvSpPr>
            <a:spLocks noGrp="1"/>
          </p:cNvSpPr>
          <p:nvPr>
            <p:ph type="title"/>
          </p:nvPr>
        </p:nvSpPr>
        <p:spPr>
          <a:xfrm>
            <a:off x="839788" y="365760"/>
            <a:ext cx="10515600" cy="1325563"/>
          </a:xfrm>
        </p:spPr>
        <p:txBody>
          <a:bodyPr/>
          <a:lstStyle/>
          <a:p>
            <a:r>
              <a:rPr lang="en-US"/>
              <a:t>About APHSA</a:t>
            </a:r>
          </a:p>
        </p:txBody>
      </p:sp>
      <p:sp>
        <p:nvSpPr>
          <p:cNvPr id="3" name="Text Placeholder 2">
            <a:extLst>
              <a:ext uri="{FF2B5EF4-FFF2-40B4-BE49-F238E27FC236}">
                <a16:creationId xmlns:a16="http://schemas.microsoft.com/office/drawing/2014/main" id="{DF9F3C5F-5E1C-AD38-8E85-37AA98EFDA5A}"/>
              </a:ext>
            </a:extLst>
          </p:cNvPr>
          <p:cNvSpPr>
            <a:spLocks noGrp="1"/>
          </p:cNvSpPr>
          <p:nvPr>
            <p:ph type="body" idx="1"/>
          </p:nvPr>
        </p:nvSpPr>
        <p:spPr/>
        <p:txBody>
          <a:bodyPr>
            <a:normAutofit/>
          </a:bodyPr>
          <a:lstStyle/>
          <a:p>
            <a:r>
              <a:rPr lang="en-US">
                <a:latin typeface="+mj-lt"/>
              </a:rPr>
              <a:t>Who We Are</a:t>
            </a:r>
          </a:p>
        </p:txBody>
      </p:sp>
      <p:sp>
        <p:nvSpPr>
          <p:cNvPr id="4" name="Content Placeholder 3">
            <a:extLst>
              <a:ext uri="{FF2B5EF4-FFF2-40B4-BE49-F238E27FC236}">
                <a16:creationId xmlns:a16="http://schemas.microsoft.com/office/drawing/2014/main" id="{741320D6-92F7-4CC4-66F3-A7F567A7B933}"/>
              </a:ext>
            </a:extLst>
          </p:cNvPr>
          <p:cNvSpPr>
            <a:spLocks noGrp="1"/>
          </p:cNvSpPr>
          <p:nvPr>
            <p:ph sz="half" idx="2"/>
          </p:nvPr>
        </p:nvSpPr>
        <p:spPr>
          <a:xfrm>
            <a:off x="839788" y="2505075"/>
            <a:ext cx="5398966" cy="3684588"/>
          </a:xfrm>
        </p:spPr>
        <p:txBody>
          <a:bodyPr>
            <a:noAutofit/>
          </a:bodyPr>
          <a:lstStyle/>
          <a:p>
            <a:pPr marL="0" indent="0">
              <a:lnSpc>
                <a:spcPct val="110000"/>
              </a:lnSpc>
              <a:buNone/>
            </a:pPr>
            <a:r>
              <a:rPr lang="en-US" sz="1400">
                <a:latin typeface="+mj-lt"/>
              </a:rPr>
              <a:t>The American Public Human Services Association (APHSA) supports leaders from state, county, and city human services agencies to advance the well-being of individuals, families, and communities nationwide. As a bipartisan membership association, we work with our members to generate pragmatic solutions grounded in lived experience with a lens for equity and belonging.</a:t>
            </a:r>
          </a:p>
          <a:p>
            <a:pPr marL="0" indent="0">
              <a:lnSpc>
                <a:spcPct val="110000"/>
              </a:lnSpc>
              <a:buNone/>
            </a:pPr>
            <a:r>
              <a:rPr lang="en-US" sz="1400"/>
              <a:t>APHSA members administer, oversee, and align programs that build resilience and bolster family well-being through access to food, health care, housing, employment, child care, and many other key building blocks necessary for thriving communities. Our members also work to modernize and align human services Information Technology (IT) systems, performance measurement and data analysis, workforce development and training, and the legal dimensions of the sector.</a:t>
            </a:r>
          </a:p>
          <a:p>
            <a:pPr marL="0" indent="0">
              <a:lnSpc>
                <a:spcPct val="110000"/>
              </a:lnSpc>
              <a:buNone/>
            </a:pPr>
            <a:r>
              <a:rPr lang="en-US" sz="1400">
                <a:hlinkClick r:id="rId2">
                  <a:extLst>
                    <a:ext uri="{A12FA001-AC4F-418D-AE19-62706E023703}">
                      <ahyp:hlinkClr xmlns:ahyp="http://schemas.microsoft.com/office/drawing/2018/hyperlinkcolor" val="tx"/>
                    </a:ext>
                  </a:extLst>
                </a:hlinkClick>
              </a:rPr>
              <a:t>Learn More About APHSA</a:t>
            </a:r>
            <a:endParaRPr lang="en-US" sz="1400"/>
          </a:p>
        </p:txBody>
      </p:sp>
      <p:sp>
        <p:nvSpPr>
          <p:cNvPr id="5" name="Text Placeholder 4">
            <a:extLst>
              <a:ext uri="{FF2B5EF4-FFF2-40B4-BE49-F238E27FC236}">
                <a16:creationId xmlns:a16="http://schemas.microsoft.com/office/drawing/2014/main" id="{0B54FBF4-E7E8-6BB7-C277-10FC428BDB74}"/>
              </a:ext>
            </a:extLst>
          </p:cNvPr>
          <p:cNvSpPr>
            <a:spLocks noGrp="1"/>
          </p:cNvSpPr>
          <p:nvPr>
            <p:ph type="body" sz="quarter" idx="3"/>
          </p:nvPr>
        </p:nvSpPr>
        <p:spPr>
          <a:xfrm>
            <a:off x="6435524" y="1681163"/>
            <a:ext cx="4919864" cy="823912"/>
          </a:xfrm>
        </p:spPr>
        <p:txBody>
          <a:bodyPr>
            <a:normAutofit/>
          </a:bodyPr>
          <a:lstStyle/>
          <a:p>
            <a:r>
              <a:rPr lang="en-US">
                <a:latin typeface="+mj-lt"/>
              </a:rPr>
              <a:t>Our Vision</a:t>
            </a:r>
          </a:p>
        </p:txBody>
      </p:sp>
      <p:sp>
        <p:nvSpPr>
          <p:cNvPr id="6" name="Content Placeholder 5">
            <a:extLst>
              <a:ext uri="{FF2B5EF4-FFF2-40B4-BE49-F238E27FC236}">
                <a16:creationId xmlns:a16="http://schemas.microsoft.com/office/drawing/2014/main" id="{0FA1C465-FE9F-1314-4A62-720AA7914049}"/>
              </a:ext>
            </a:extLst>
          </p:cNvPr>
          <p:cNvSpPr>
            <a:spLocks noGrp="1"/>
          </p:cNvSpPr>
          <p:nvPr>
            <p:ph sz="quarter" idx="4"/>
          </p:nvPr>
        </p:nvSpPr>
        <p:spPr>
          <a:xfrm>
            <a:off x="6435524" y="2505075"/>
            <a:ext cx="4919864" cy="1214238"/>
          </a:xfrm>
        </p:spPr>
        <p:txBody>
          <a:bodyPr>
            <a:noAutofit/>
          </a:bodyPr>
          <a:lstStyle/>
          <a:p>
            <a:pPr marL="0" indent="0">
              <a:lnSpc>
                <a:spcPct val="110000"/>
              </a:lnSpc>
              <a:buNone/>
            </a:pPr>
            <a:r>
              <a:rPr lang="en-US" sz="1400">
                <a:latin typeface="+mj-lt"/>
              </a:rPr>
              <a:t>A nation of thriving communities built on human potential.</a:t>
            </a:r>
          </a:p>
          <a:p>
            <a:pPr marL="0" indent="0">
              <a:lnSpc>
                <a:spcPct val="110000"/>
              </a:lnSpc>
              <a:buNone/>
            </a:pPr>
            <a:r>
              <a:rPr lang="en-US" sz="1400"/>
              <a:t>Dedicated to public service and the common good, our members build well-being from the ground up so that everyone can thrive.</a:t>
            </a:r>
          </a:p>
        </p:txBody>
      </p:sp>
      <p:sp>
        <p:nvSpPr>
          <p:cNvPr id="7" name="Text Placeholder 4">
            <a:extLst>
              <a:ext uri="{FF2B5EF4-FFF2-40B4-BE49-F238E27FC236}">
                <a16:creationId xmlns:a16="http://schemas.microsoft.com/office/drawing/2014/main" id="{84431BC3-8B59-B972-0881-C40B42EA3945}"/>
              </a:ext>
            </a:extLst>
          </p:cNvPr>
          <p:cNvSpPr txBox="1">
            <a:spLocks/>
          </p:cNvSpPr>
          <p:nvPr/>
        </p:nvSpPr>
        <p:spPr>
          <a:xfrm>
            <a:off x="6432348" y="3429000"/>
            <a:ext cx="491986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atin typeface="+mj-lt"/>
              </a:rPr>
              <a:t>Our Mission</a:t>
            </a:r>
          </a:p>
        </p:txBody>
      </p:sp>
      <p:sp>
        <p:nvSpPr>
          <p:cNvPr id="8" name="Content Placeholder 5">
            <a:extLst>
              <a:ext uri="{FF2B5EF4-FFF2-40B4-BE49-F238E27FC236}">
                <a16:creationId xmlns:a16="http://schemas.microsoft.com/office/drawing/2014/main" id="{0B31216C-07ED-937F-2FDA-568E7845335E}"/>
              </a:ext>
            </a:extLst>
          </p:cNvPr>
          <p:cNvSpPr txBox="1">
            <a:spLocks/>
          </p:cNvSpPr>
          <p:nvPr/>
        </p:nvSpPr>
        <p:spPr>
          <a:xfrm>
            <a:off x="6432348" y="4252912"/>
            <a:ext cx="4919864" cy="1738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400">
                <a:latin typeface="+mj-lt"/>
              </a:rPr>
              <a:t>Influence, Build, Connect</a:t>
            </a:r>
          </a:p>
          <a:p>
            <a:pPr marL="0" indent="0">
              <a:lnSpc>
                <a:spcPct val="110000"/>
              </a:lnSpc>
              <a:buFont typeface="Arial" panose="020B0604020202020204" pitchFamily="34" charset="0"/>
              <a:buNone/>
            </a:pPr>
            <a:r>
              <a:rPr lang="en-US" sz="1400"/>
              <a:t>In partnership with our members, we influence modern approaches to sound policy, build the capacity of public agencies to enable healthy families and communities, and connect leaders to accelerate learning and generate practical solutions together.</a:t>
            </a:r>
          </a:p>
        </p:txBody>
      </p:sp>
      <p:sp>
        <p:nvSpPr>
          <p:cNvPr id="13" name="Slide Number Placeholder 12">
            <a:extLst>
              <a:ext uri="{FF2B5EF4-FFF2-40B4-BE49-F238E27FC236}">
                <a16:creationId xmlns:a16="http://schemas.microsoft.com/office/drawing/2014/main" id="{785D1228-1479-3CA1-6333-1177362EE44C}"/>
              </a:ext>
            </a:extLst>
          </p:cNvPr>
          <p:cNvSpPr>
            <a:spLocks noGrp="1"/>
          </p:cNvSpPr>
          <p:nvPr>
            <p:ph type="sldNum" sz="quarter" idx="12"/>
          </p:nvPr>
        </p:nvSpPr>
        <p:spPr/>
        <p:txBody>
          <a:bodyPr/>
          <a:lstStyle/>
          <a:p>
            <a:fld id="{FB09863B-B5D3-664B-B834-E0BC41DBAEA2}" type="slidenum">
              <a:rPr lang="en-US" smtClean="0"/>
              <a:t>2</a:t>
            </a:fld>
            <a:endParaRPr lang="en-US"/>
          </a:p>
        </p:txBody>
      </p:sp>
      <p:pic>
        <p:nvPicPr>
          <p:cNvPr id="10" name="Picture 2" descr="Link, external icon - Free download on Iconfinder">
            <a:hlinkClick r:id="rId2"/>
            <a:extLst>
              <a:ext uri="{FF2B5EF4-FFF2-40B4-BE49-F238E27FC236}">
                <a16:creationId xmlns:a16="http://schemas.microsoft.com/office/drawing/2014/main" id="{1AB7E720-A5F5-7232-C0F6-6228A5EDB8A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60276" y="5872891"/>
            <a:ext cx="118333" cy="11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6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7AB0-E711-58F1-F6A0-4AB9655D88E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5582B6-6043-B941-2A76-FD88F6CDD6EE}"/>
              </a:ext>
            </a:extLst>
          </p:cNvPr>
          <p:cNvSpPr/>
          <p:nvPr/>
        </p:nvSpPr>
        <p:spPr>
          <a:xfrm>
            <a:off x="430585" y="399850"/>
            <a:ext cx="11330831" cy="1216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08C75-91BF-928A-6882-C95AB95FB434}"/>
              </a:ext>
            </a:extLst>
          </p:cNvPr>
          <p:cNvSpPr>
            <a:spLocks noGrp="1"/>
          </p:cNvSpPr>
          <p:nvPr>
            <p:ph type="title"/>
          </p:nvPr>
        </p:nvSpPr>
        <p:spPr>
          <a:xfrm>
            <a:off x="839788" y="365760"/>
            <a:ext cx="10515600" cy="1325563"/>
          </a:xfrm>
        </p:spPr>
        <p:txBody>
          <a:bodyPr>
            <a:normAutofit/>
          </a:bodyPr>
          <a:lstStyle/>
          <a:p>
            <a:r>
              <a:rPr lang="en-US"/>
              <a:t>APHSA Affinity Groups</a:t>
            </a:r>
          </a:p>
        </p:txBody>
      </p:sp>
      <p:sp>
        <p:nvSpPr>
          <p:cNvPr id="3" name="Text Placeholder 2">
            <a:extLst>
              <a:ext uri="{FF2B5EF4-FFF2-40B4-BE49-F238E27FC236}">
                <a16:creationId xmlns:a16="http://schemas.microsoft.com/office/drawing/2014/main" id="{93108D75-5193-BA2E-D40F-7E9053255DCA}"/>
              </a:ext>
            </a:extLst>
          </p:cNvPr>
          <p:cNvSpPr>
            <a:spLocks noGrp="1"/>
          </p:cNvSpPr>
          <p:nvPr>
            <p:ph type="body" idx="1"/>
          </p:nvPr>
        </p:nvSpPr>
        <p:spPr>
          <a:xfrm>
            <a:off x="839789" y="1681163"/>
            <a:ext cx="3512755" cy="823912"/>
          </a:xfrm>
        </p:spPr>
        <p:txBody>
          <a:bodyPr>
            <a:normAutofit/>
          </a:bodyPr>
          <a:lstStyle/>
          <a:p>
            <a:r>
              <a:rPr lang="en-US" sz="1800">
                <a:latin typeface="+mj-lt"/>
              </a:rPr>
              <a:t>Members Providing Expertise on Policy, Practice, and Operations</a:t>
            </a:r>
          </a:p>
        </p:txBody>
      </p:sp>
      <p:sp>
        <p:nvSpPr>
          <p:cNvPr id="4" name="Content Placeholder 3">
            <a:extLst>
              <a:ext uri="{FF2B5EF4-FFF2-40B4-BE49-F238E27FC236}">
                <a16:creationId xmlns:a16="http://schemas.microsoft.com/office/drawing/2014/main" id="{8E1A528C-F2C0-64BB-2673-092CCEB0EBDF}"/>
              </a:ext>
            </a:extLst>
          </p:cNvPr>
          <p:cNvSpPr>
            <a:spLocks noGrp="1"/>
          </p:cNvSpPr>
          <p:nvPr>
            <p:ph sz="half" idx="2"/>
          </p:nvPr>
        </p:nvSpPr>
        <p:spPr>
          <a:xfrm>
            <a:off x="839788" y="2505075"/>
            <a:ext cx="3183572" cy="3684588"/>
          </a:xfrm>
        </p:spPr>
        <p:txBody>
          <a:bodyPr>
            <a:noAutofit/>
          </a:bodyPr>
          <a:lstStyle/>
          <a:p>
            <a:pPr marL="0" indent="0">
              <a:lnSpc>
                <a:spcPct val="110000"/>
              </a:lnSpc>
              <a:buNone/>
            </a:pPr>
            <a:r>
              <a:rPr lang="en-US" sz="1400"/>
              <a:t>APHSA houses several disciplines in human services, whose members are the administrators operating agency divisions or departments in states and localities throughout the nation and, for the most part, report to a commissioner. The peer affinity groups cover a range of program specializations that also support APHSA functions. Affinity group members support the Association’s policy work by providing critical insight and expertise in their subject area to develop and share detailed policy and practice recommendations.</a:t>
            </a:r>
          </a:p>
        </p:txBody>
      </p:sp>
      <p:sp>
        <p:nvSpPr>
          <p:cNvPr id="13" name="Slide Number Placeholder 12">
            <a:extLst>
              <a:ext uri="{FF2B5EF4-FFF2-40B4-BE49-F238E27FC236}">
                <a16:creationId xmlns:a16="http://schemas.microsoft.com/office/drawing/2014/main" id="{C3C8231E-3690-88F2-C813-CD7FE18865ED}"/>
              </a:ext>
            </a:extLst>
          </p:cNvPr>
          <p:cNvSpPr>
            <a:spLocks noGrp="1"/>
          </p:cNvSpPr>
          <p:nvPr>
            <p:ph type="sldNum" sz="quarter" idx="12"/>
          </p:nvPr>
        </p:nvSpPr>
        <p:spPr/>
        <p:txBody>
          <a:bodyPr/>
          <a:lstStyle/>
          <a:p>
            <a:fld id="{FB09863B-B5D3-664B-B834-E0BC41DBAEA2}" type="slidenum">
              <a:rPr lang="en-US" smtClean="0"/>
              <a:t>3</a:t>
            </a:fld>
            <a:endParaRPr lang="en-US"/>
          </a:p>
        </p:txBody>
      </p:sp>
      <p:sp>
        <p:nvSpPr>
          <p:cNvPr id="15" name="TextBox 14">
            <a:extLst>
              <a:ext uri="{FF2B5EF4-FFF2-40B4-BE49-F238E27FC236}">
                <a16:creationId xmlns:a16="http://schemas.microsoft.com/office/drawing/2014/main" id="{5F523267-B051-FAF7-698A-AAAE4980CB48}"/>
              </a:ext>
            </a:extLst>
          </p:cNvPr>
          <p:cNvSpPr txBox="1"/>
          <p:nvPr/>
        </p:nvSpPr>
        <p:spPr>
          <a:xfrm>
            <a:off x="4899708" y="1906474"/>
            <a:ext cx="5266185" cy="385490"/>
          </a:xfrm>
          <a:prstGeom prst="rect">
            <a:avLst/>
          </a:prstGeom>
          <a:noFill/>
        </p:spPr>
        <p:txBody>
          <a:bodyPr wrap="none" rtlCol="0">
            <a:spAutoFit/>
          </a:bodyPr>
          <a:lstStyle/>
          <a:p>
            <a:pPr>
              <a:lnSpc>
                <a:spcPct val="110000"/>
              </a:lnSpc>
            </a:pPr>
            <a:r>
              <a:rPr lang="en-US" sz="900" b="1">
                <a:hlinkClick r:id="rId2">
                  <a:extLst>
                    <a:ext uri="{A12FA001-AC4F-418D-AE19-62706E023703}">
                      <ahyp:hlinkClr xmlns:ahyp="http://schemas.microsoft.com/office/drawing/2018/hyperlinkcolor" val="tx"/>
                    </a:ext>
                  </a:extLst>
                </a:hlinkClick>
              </a:rPr>
              <a:t>Association of Administration of the Interstate Compact on the Placement of Children (AAICPC)</a:t>
            </a:r>
            <a:r>
              <a:rPr lang="en-US" sz="900" b="1"/>
              <a:t>  </a:t>
            </a:r>
          </a:p>
          <a:p>
            <a:pPr>
              <a:lnSpc>
                <a:spcPct val="110000"/>
              </a:lnSpc>
            </a:pPr>
            <a:r>
              <a:rPr lang="en-US" sz="900"/>
              <a:t>Establishing uniform legal and administrative procedures governing the interstate placement of children.</a:t>
            </a:r>
          </a:p>
        </p:txBody>
      </p:sp>
      <p:sp>
        <p:nvSpPr>
          <p:cNvPr id="16" name="TextBox 15">
            <a:extLst>
              <a:ext uri="{FF2B5EF4-FFF2-40B4-BE49-F238E27FC236}">
                <a16:creationId xmlns:a16="http://schemas.microsoft.com/office/drawing/2014/main" id="{9020C0ED-1CD9-0B96-A358-CE9BA4D08B51}"/>
              </a:ext>
            </a:extLst>
          </p:cNvPr>
          <p:cNvSpPr txBox="1"/>
          <p:nvPr/>
        </p:nvSpPr>
        <p:spPr>
          <a:xfrm>
            <a:off x="4899708" y="2336813"/>
            <a:ext cx="6526146" cy="385490"/>
          </a:xfrm>
          <a:prstGeom prst="rect">
            <a:avLst/>
          </a:prstGeom>
          <a:noFill/>
        </p:spPr>
        <p:txBody>
          <a:bodyPr wrap="none" rtlCol="0">
            <a:spAutoFit/>
          </a:bodyPr>
          <a:lstStyle/>
          <a:p>
            <a:pPr>
              <a:lnSpc>
                <a:spcPct val="110000"/>
              </a:lnSpc>
            </a:pPr>
            <a:r>
              <a:rPr lang="en-US" sz="900" b="1">
                <a:hlinkClick r:id="rId3">
                  <a:extLst>
                    <a:ext uri="{A12FA001-AC4F-418D-AE19-62706E023703}">
                      <ahyp:hlinkClr xmlns:ahyp="http://schemas.microsoft.com/office/drawing/2018/hyperlinkcolor" val="tx"/>
                    </a:ext>
                  </a:extLst>
                </a:hlinkClick>
              </a:rPr>
              <a:t>American Association of SNAP Directors (AASD)</a:t>
            </a:r>
            <a:endParaRPr lang="en-US" sz="900" b="1"/>
          </a:p>
          <a:p>
            <a:pPr>
              <a:lnSpc>
                <a:spcPct val="110000"/>
              </a:lnSpc>
            </a:pPr>
            <a:r>
              <a:rPr lang="en-US" sz="900"/>
              <a:t>Providing expert leadership and consultation on Supplemental Nutrition Assistance Program (SNAP) and income assistance issues.</a:t>
            </a:r>
          </a:p>
        </p:txBody>
      </p:sp>
      <p:sp>
        <p:nvSpPr>
          <p:cNvPr id="17" name="TextBox 16">
            <a:extLst>
              <a:ext uri="{FF2B5EF4-FFF2-40B4-BE49-F238E27FC236}">
                <a16:creationId xmlns:a16="http://schemas.microsoft.com/office/drawing/2014/main" id="{096228DD-5AB7-2544-5710-B7210D93C001}"/>
              </a:ext>
            </a:extLst>
          </p:cNvPr>
          <p:cNvSpPr txBox="1"/>
          <p:nvPr/>
        </p:nvSpPr>
        <p:spPr>
          <a:xfrm>
            <a:off x="4899708" y="2767152"/>
            <a:ext cx="4838184" cy="385490"/>
          </a:xfrm>
          <a:prstGeom prst="rect">
            <a:avLst/>
          </a:prstGeom>
          <a:noFill/>
        </p:spPr>
        <p:txBody>
          <a:bodyPr wrap="none" rtlCol="0">
            <a:spAutoFit/>
          </a:bodyPr>
          <a:lstStyle/>
          <a:p>
            <a:pPr>
              <a:lnSpc>
                <a:spcPct val="110000"/>
              </a:lnSpc>
            </a:pPr>
            <a:r>
              <a:rPr lang="en-US" sz="900" b="1">
                <a:hlinkClick r:id="rId4">
                  <a:extLst>
                    <a:ext uri="{A12FA001-AC4F-418D-AE19-62706E023703}">
                      <ahyp:hlinkClr xmlns:ahyp="http://schemas.microsoft.com/office/drawing/2018/hyperlinkcolor" val="tx"/>
                    </a:ext>
                  </a:extLst>
                </a:hlinkClick>
              </a:rPr>
              <a:t>IT Solutions Management for Human Services (ISM)</a:t>
            </a:r>
            <a:endParaRPr lang="en-US" sz="900" b="1"/>
          </a:p>
          <a:p>
            <a:pPr>
              <a:lnSpc>
                <a:spcPct val="110000"/>
              </a:lnSpc>
            </a:pPr>
            <a:r>
              <a:rPr lang="en-US" sz="900"/>
              <a:t>Promoting collaboration and innovation in Human Services Information Technology (IT) systems.</a:t>
            </a:r>
          </a:p>
        </p:txBody>
      </p:sp>
      <p:sp>
        <p:nvSpPr>
          <p:cNvPr id="18" name="TextBox 17">
            <a:extLst>
              <a:ext uri="{FF2B5EF4-FFF2-40B4-BE49-F238E27FC236}">
                <a16:creationId xmlns:a16="http://schemas.microsoft.com/office/drawing/2014/main" id="{8013F663-BC06-0D30-34B9-DDE68B2879C5}"/>
              </a:ext>
            </a:extLst>
          </p:cNvPr>
          <p:cNvSpPr txBox="1"/>
          <p:nvPr/>
        </p:nvSpPr>
        <p:spPr>
          <a:xfrm>
            <a:off x="4899708" y="3197491"/>
            <a:ext cx="6377884" cy="537840"/>
          </a:xfrm>
          <a:prstGeom prst="rect">
            <a:avLst/>
          </a:prstGeom>
          <a:noFill/>
        </p:spPr>
        <p:txBody>
          <a:bodyPr wrap="square" rtlCol="0">
            <a:spAutoFit/>
          </a:bodyPr>
          <a:lstStyle/>
          <a:p>
            <a:pPr>
              <a:lnSpc>
                <a:spcPct val="110000"/>
              </a:lnSpc>
            </a:pPr>
            <a:r>
              <a:rPr lang="en-US" sz="900" b="1">
                <a:hlinkClick r:id="rId5">
                  <a:extLst>
                    <a:ext uri="{A12FA001-AC4F-418D-AE19-62706E023703}">
                      <ahyp:hlinkClr xmlns:ahyp="http://schemas.microsoft.com/office/drawing/2018/hyperlinkcolor" val="tx"/>
                    </a:ext>
                  </a:extLst>
                </a:hlinkClick>
              </a:rPr>
              <a:t>National Association of Public Child Welfare Administrators (NAPCWA)</a:t>
            </a:r>
            <a:endParaRPr lang="en-US" sz="900" b="1"/>
          </a:p>
          <a:p>
            <a:pPr>
              <a:lnSpc>
                <a:spcPct val="110000"/>
              </a:lnSpc>
            </a:pPr>
            <a:r>
              <a:rPr lang="en-US" sz="900"/>
              <a:t>Developing and influencing national policy, strengthening leaders of public child welfare agencies, advancing innovative practices on improving resilience and protective factors, promoting healthy child development, and strengthening communities.</a:t>
            </a:r>
          </a:p>
        </p:txBody>
      </p:sp>
      <p:sp>
        <p:nvSpPr>
          <p:cNvPr id="19" name="TextBox 18">
            <a:extLst>
              <a:ext uri="{FF2B5EF4-FFF2-40B4-BE49-F238E27FC236}">
                <a16:creationId xmlns:a16="http://schemas.microsoft.com/office/drawing/2014/main" id="{34D3A200-963E-202E-9C68-A9F3A6A859C5}"/>
              </a:ext>
            </a:extLst>
          </p:cNvPr>
          <p:cNvSpPr txBox="1"/>
          <p:nvPr/>
        </p:nvSpPr>
        <p:spPr>
          <a:xfrm>
            <a:off x="4899708" y="3780180"/>
            <a:ext cx="6695638" cy="537840"/>
          </a:xfrm>
          <a:prstGeom prst="rect">
            <a:avLst/>
          </a:prstGeom>
          <a:noFill/>
        </p:spPr>
        <p:txBody>
          <a:bodyPr wrap="square" rtlCol="0">
            <a:spAutoFit/>
          </a:bodyPr>
          <a:lstStyle/>
          <a:p>
            <a:pPr>
              <a:lnSpc>
                <a:spcPct val="110000"/>
              </a:lnSpc>
            </a:pPr>
            <a:r>
              <a:rPr lang="en-US" sz="900" b="1">
                <a:hlinkClick r:id="rId6">
                  <a:extLst>
                    <a:ext uri="{A12FA001-AC4F-418D-AE19-62706E023703}">
                      <ahyp:hlinkClr xmlns:ahyp="http://schemas.microsoft.com/office/drawing/2018/hyperlinkcolor" val="tx"/>
                    </a:ext>
                  </a:extLst>
                </a:hlinkClick>
              </a:rPr>
              <a:t>National Association for Program Information and Performance Measurement (NAPIPM)</a:t>
            </a:r>
            <a:endParaRPr lang="en-US" sz="900" b="1"/>
          </a:p>
          <a:p>
            <a:pPr>
              <a:lnSpc>
                <a:spcPct val="110000"/>
              </a:lnSpc>
            </a:pPr>
            <a:r>
              <a:rPr lang="en-US" sz="900"/>
              <a:t>Achieving better outcomes for children, families, and communities by strengthening program integrity, accountability, data analysis, and measurement.</a:t>
            </a:r>
          </a:p>
        </p:txBody>
      </p:sp>
      <p:sp>
        <p:nvSpPr>
          <p:cNvPr id="20" name="TextBox 19">
            <a:extLst>
              <a:ext uri="{FF2B5EF4-FFF2-40B4-BE49-F238E27FC236}">
                <a16:creationId xmlns:a16="http://schemas.microsoft.com/office/drawing/2014/main" id="{211EB86F-B03B-28A4-813E-D1BC6F733959}"/>
              </a:ext>
            </a:extLst>
          </p:cNvPr>
          <p:cNvSpPr txBox="1"/>
          <p:nvPr/>
        </p:nvSpPr>
        <p:spPr>
          <a:xfrm>
            <a:off x="4899707" y="4362869"/>
            <a:ext cx="6377881" cy="537840"/>
          </a:xfrm>
          <a:prstGeom prst="rect">
            <a:avLst/>
          </a:prstGeom>
          <a:noFill/>
        </p:spPr>
        <p:txBody>
          <a:bodyPr wrap="square" rtlCol="0">
            <a:spAutoFit/>
          </a:bodyPr>
          <a:lstStyle/>
          <a:p>
            <a:pPr>
              <a:lnSpc>
                <a:spcPct val="110000"/>
              </a:lnSpc>
            </a:pPr>
            <a:r>
              <a:rPr lang="en-US" sz="900" b="1">
                <a:hlinkClick r:id="rId7">
                  <a:extLst>
                    <a:ext uri="{A12FA001-AC4F-418D-AE19-62706E023703}">
                      <ahyp:hlinkClr xmlns:ahyp="http://schemas.microsoft.com/office/drawing/2018/hyperlinkcolor" val="tx"/>
                    </a:ext>
                  </a:extLst>
                </a:hlinkClick>
              </a:rPr>
              <a:t>National Association of State Child Care Administrators (NASCCA)</a:t>
            </a:r>
            <a:endParaRPr lang="en-US" sz="900" b="1"/>
          </a:p>
          <a:p>
            <a:pPr>
              <a:lnSpc>
                <a:spcPct val="110000"/>
              </a:lnSpc>
            </a:pPr>
            <a:r>
              <a:rPr lang="en-US" sz="900"/>
              <a:t>Advancing federal, state, and local policies and programs that improve access to and quality of child care and support families in today’s rapidly changing environment.</a:t>
            </a:r>
          </a:p>
        </p:txBody>
      </p:sp>
      <p:sp>
        <p:nvSpPr>
          <p:cNvPr id="21" name="TextBox 20">
            <a:extLst>
              <a:ext uri="{FF2B5EF4-FFF2-40B4-BE49-F238E27FC236}">
                <a16:creationId xmlns:a16="http://schemas.microsoft.com/office/drawing/2014/main" id="{7BF6778E-1360-CACC-D388-F6871FF446A5}"/>
              </a:ext>
            </a:extLst>
          </p:cNvPr>
          <p:cNvSpPr txBox="1"/>
          <p:nvPr/>
        </p:nvSpPr>
        <p:spPr>
          <a:xfrm>
            <a:off x="4899708" y="4945558"/>
            <a:ext cx="6695638" cy="385490"/>
          </a:xfrm>
          <a:prstGeom prst="rect">
            <a:avLst/>
          </a:prstGeom>
          <a:noFill/>
        </p:spPr>
        <p:txBody>
          <a:bodyPr wrap="square" rtlCol="0">
            <a:spAutoFit/>
          </a:bodyPr>
          <a:lstStyle/>
          <a:p>
            <a:pPr>
              <a:lnSpc>
                <a:spcPct val="110000"/>
              </a:lnSpc>
            </a:pPr>
            <a:r>
              <a:rPr lang="en-US" sz="900" b="1">
                <a:hlinkClick r:id="rId8">
                  <a:extLst>
                    <a:ext uri="{A12FA001-AC4F-418D-AE19-62706E023703}">
                      <ahyp:hlinkClr xmlns:ahyp="http://schemas.microsoft.com/office/drawing/2018/hyperlinkcolor" val="tx"/>
                    </a:ext>
                  </a:extLst>
                </a:hlinkClick>
              </a:rPr>
              <a:t>National Association of State Temporary Assistance for Needy Families (TANF) Administrators (NASTA)</a:t>
            </a:r>
            <a:endParaRPr lang="en-US" sz="900" b="1"/>
          </a:p>
          <a:p>
            <a:pPr>
              <a:lnSpc>
                <a:spcPct val="110000"/>
              </a:lnSpc>
            </a:pPr>
            <a:r>
              <a:rPr lang="en-US" sz="900"/>
              <a:t>Helping families obtain temporary cash assistance and skills for gainful employment leading to self-sufficiency.</a:t>
            </a:r>
          </a:p>
        </p:txBody>
      </p:sp>
      <p:sp>
        <p:nvSpPr>
          <p:cNvPr id="22" name="TextBox 21">
            <a:extLst>
              <a:ext uri="{FF2B5EF4-FFF2-40B4-BE49-F238E27FC236}">
                <a16:creationId xmlns:a16="http://schemas.microsoft.com/office/drawing/2014/main" id="{C4DD215F-00B9-AFF1-487B-78842C45CAAE}"/>
              </a:ext>
            </a:extLst>
          </p:cNvPr>
          <p:cNvSpPr txBox="1"/>
          <p:nvPr/>
        </p:nvSpPr>
        <p:spPr>
          <a:xfrm>
            <a:off x="4899708" y="5375897"/>
            <a:ext cx="6695638" cy="385490"/>
          </a:xfrm>
          <a:prstGeom prst="rect">
            <a:avLst/>
          </a:prstGeom>
          <a:noFill/>
        </p:spPr>
        <p:txBody>
          <a:bodyPr wrap="square" rtlCol="0">
            <a:spAutoFit/>
          </a:bodyPr>
          <a:lstStyle/>
          <a:p>
            <a:pPr>
              <a:lnSpc>
                <a:spcPct val="110000"/>
              </a:lnSpc>
            </a:pPr>
            <a:r>
              <a:rPr lang="en-US" sz="900" b="1">
                <a:hlinkClick r:id="rId9">
                  <a:extLst>
                    <a:ext uri="{A12FA001-AC4F-418D-AE19-62706E023703}">
                      <ahyp:hlinkClr xmlns:ahyp="http://schemas.microsoft.com/office/drawing/2018/hyperlinkcolor" val="tx"/>
                    </a:ext>
                  </a:extLst>
                </a:hlinkClick>
              </a:rPr>
              <a:t>National Staff Development and Training Association (NSDTA)</a:t>
            </a:r>
            <a:endParaRPr lang="en-US" sz="900" b="1"/>
          </a:p>
          <a:p>
            <a:pPr>
              <a:lnSpc>
                <a:spcPct val="110000"/>
              </a:lnSpc>
            </a:pPr>
            <a:r>
              <a:rPr lang="en-US" sz="900"/>
              <a:t>Improving the well-being of children, families, and communities through staff and organizational development innovations.</a:t>
            </a:r>
          </a:p>
        </p:txBody>
      </p:sp>
      <p:sp>
        <p:nvSpPr>
          <p:cNvPr id="23" name="TextBox 22">
            <a:extLst>
              <a:ext uri="{FF2B5EF4-FFF2-40B4-BE49-F238E27FC236}">
                <a16:creationId xmlns:a16="http://schemas.microsoft.com/office/drawing/2014/main" id="{ACCB34A5-776B-0288-906E-6602839587CC}"/>
              </a:ext>
            </a:extLst>
          </p:cNvPr>
          <p:cNvSpPr txBox="1"/>
          <p:nvPr/>
        </p:nvSpPr>
        <p:spPr>
          <a:xfrm>
            <a:off x="4899708" y="5806234"/>
            <a:ext cx="6533316" cy="537840"/>
          </a:xfrm>
          <a:prstGeom prst="rect">
            <a:avLst/>
          </a:prstGeom>
          <a:noFill/>
        </p:spPr>
        <p:txBody>
          <a:bodyPr wrap="square" rtlCol="0">
            <a:spAutoFit/>
          </a:bodyPr>
          <a:lstStyle/>
          <a:p>
            <a:pPr>
              <a:lnSpc>
                <a:spcPct val="110000"/>
              </a:lnSpc>
            </a:pPr>
            <a:r>
              <a:rPr lang="en-US" sz="900" b="1">
                <a:hlinkClick r:id="rId10">
                  <a:extLst>
                    <a:ext uri="{A12FA001-AC4F-418D-AE19-62706E023703}">
                      <ahyp:hlinkClr xmlns:ahyp="http://schemas.microsoft.com/office/drawing/2018/hyperlinkcolor" val="tx"/>
                    </a:ext>
                  </a:extLst>
                </a:hlinkClick>
              </a:rPr>
              <a:t>Public Human Services Attorneys (PHSA)</a:t>
            </a:r>
            <a:endParaRPr lang="en-US" sz="900" b="1"/>
          </a:p>
          <a:p>
            <a:pPr>
              <a:lnSpc>
                <a:spcPct val="110000"/>
              </a:lnSpc>
            </a:pPr>
            <a:r>
              <a:rPr lang="en-US" sz="900"/>
              <a:t>Facilitating the exchange of information between government attorneys to promote collaboration and innovation in representing agencies administering legal human services.</a:t>
            </a:r>
          </a:p>
        </p:txBody>
      </p:sp>
      <p:pic>
        <p:nvPicPr>
          <p:cNvPr id="1028" name="Picture 4">
            <a:extLst>
              <a:ext uri="{FF2B5EF4-FFF2-40B4-BE49-F238E27FC236}">
                <a16:creationId xmlns:a16="http://schemas.microsoft.com/office/drawing/2014/main" id="{BE1413C4-1136-8BEB-1E93-8E9DAB9EC78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4585664" y="5843498"/>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AF25A0C6-BB6D-B9D5-4E28-BCFF4F7B1F7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585664" y="5399717"/>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35F121E2-4F0E-097F-F526-B63A5D7A827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4585664" y="4985431"/>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9BCEDCB8-4593-97DB-8225-3FC4F69B0387}"/>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4585664" y="4406230"/>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85BB3389-2B30-CC30-3005-A98CD2541B6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4585664" y="3834627"/>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CA97E7B0-8A11-4D39-F821-34C4B3A492F6}"/>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4585664" y="3235757"/>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CDC2DFE6-43B6-2469-95AE-6D24C3307FE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4585664" y="2811640"/>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F015034A-2C27-15E5-5734-D7421B8B1D83}"/>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4585664" y="2377689"/>
            <a:ext cx="314044" cy="3140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E82D4396-FD57-E6F3-2F72-04B03FBE34C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4585664" y="1933906"/>
            <a:ext cx="314044" cy="314044"/>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EBEDEF17-328E-386A-E47D-1A8D1B7024B4}"/>
              </a:ext>
            </a:extLst>
          </p:cNvPr>
          <p:cNvCxnSpPr>
            <a:cxnSpLocks/>
          </p:cNvCxnSpPr>
          <p:nvPr/>
        </p:nvCxnSpPr>
        <p:spPr>
          <a:xfrm>
            <a:off x="4463846" y="1828800"/>
            <a:ext cx="0" cy="457200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Link, external icon - Free download on Iconfinder">
            <a:hlinkClick r:id="rId2"/>
            <a:extLst>
              <a:ext uri="{FF2B5EF4-FFF2-40B4-BE49-F238E27FC236}">
                <a16:creationId xmlns:a16="http://schemas.microsoft.com/office/drawing/2014/main" id="{0188219D-15D2-0E64-681B-BF89422FC846}"/>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742073" y="1943290"/>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nk, external icon - Free download on Iconfinder">
            <a:hlinkClick r:id="rId3"/>
            <a:extLst>
              <a:ext uri="{FF2B5EF4-FFF2-40B4-BE49-F238E27FC236}">
                <a16:creationId xmlns:a16="http://schemas.microsoft.com/office/drawing/2014/main" id="{A4C2B075-7DFA-699F-DCE1-8202ADECF436}"/>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388733" y="2377689"/>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nk, external icon - Free download on Iconfinder">
            <a:hlinkClick r:id="rId4"/>
            <a:extLst>
              <a:ext uri="{FF2B5EF4-FFF2-40B4-BE49-F238E27FC236}">
                <a16:creationId xmlns:a16="http://schemas.microsoft.com/office/drawing/2014/main" id="{335DDDBE-FBDB-8A6F-2090-7F5CCFB5239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614707" y="2811640"/>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nk, external icon - Free download on Iconfinder">
            <a:hlinkClick r:id="rId5"/>
            <a:extLst>
              <a:ext uri="{FF2B5EF4-FFF2-40B4-BE49-F238E27FC236}">
                <a16:creationId xmlns:a16="http://schemas.microsoft.com/office/drawing/2014/main" id="{A4CF3D8B-F7EE-DFA9-E72C-5FA6167D93E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519629" y="3235757"/>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ink, external icon - Free download on Iconfinder">
            <a:hlinkClick r:id="rId6"/>
            <a:extLst>
              <a:ext uri="{FF2B5EF4-FFF2-40B4-BE49-F238E27FC236}">
                <a16:creationId xmlns:a16="http://schemas.microsoft.com/office/drawing/2014/main" id="{833617CA-8037-DD36-3C79-2A93B17E68B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413688" y="3824795"/>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nk, external icon - Free download on Iconfinder">
            <a:hlinkClick r:id="rId7"/>
            <a:extLst>
              <a:ext uri="{FF2B5EF4-FFF2-40B4-BE49-F238E27FC236}">
                <a16:creationId xmlns:a16="http://schemas.microsoft.com/office/drawing/2014/main" id="{531821B5-8D45-2CC7-C6F2-C73A63A3CE0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299259" y="4406230"/>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nk, external icon - Free download on Iconfinder">
            <a:hlinkClick r:id="rId8"/>
            <a:extLst>
              <a:ext uri="{FF2B5EF4-FFF2-40B4-BE49-F238E27FC236}">
                <a16:creationId xmlns:a16="http://schemas.microsoft.com/office/drawing/2014/main" id="{1C724FC4-3475-7C1A-F3D8-3BDCF0450FD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138250" y="4985431"/>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ink, external icon - Free download on Iconfinder">
            <a:hlinkClick r:id="rId9"/>
            <a:extLst>
              <a:ext uri="{FF2B5EF4-FFF2-40B4-BE49-F238E27FC236}">
                <a16:creationId xmlns:a16="http://schemas.microsoft.com/office/drawing/2014/main" id="{3946DE12-6018-9590-C721-4426A9CFE13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123242" y="5419381"/>
            <a:ext cx="118333" cy="1183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ink, external icon - Free download on Iconfinder">
            <a:hlinkClick r:id="rId10"/>
            <a:extLst>
              <a:ext uri="{FF2B5EF4-FFF2-40B4-BE49-F238E27FC236}">
                <a16:creationId xmlns:a16="http://schemas.microsoft.com/office/drawing/2014/main" id="{4CCD3AF0-608B-8631-3287-5101893AA90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7059102" y="5843498"/>
            <a:ext cx="118333" cy="11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883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0E4376-F0E5-A1DD-C3CC-BDFC466E28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DC47C0-36A7-6026-49BD-79AF17D5E6D1}"/>
              </a:ext>
            </a:extLst>
          </p:cNvPr>
          <p:cNvPicPr>
            <a:picLocks noChangeAspect="1"/>
          </p:cNvPicPr>
          <p:nvPr/>
        </p:nvPicPr>
        <p:blipFill>
          <a:blip r:embed="rId2"/>
          <a:srcRect l="28075" r="22878"/>
          <a:stretch/>
        </p:blipFill>
        <p:spPr>
          <a:xfrm>
            <a:off x="7396223" y="637988"/>
            <a:ext cx="4109977" cy="5582023"/>
          </a:xfrm>
          <a:prstGeom prst="rect">
            <a:avLst/>
          </a:prstGeom>
        </p:spPr>
      </p:pic>
      <p:sp>
        <p:nvSpPr>
          <p:cNvPr id="13" name="Title 12">
            <a:extLst>
              <a:ext uri="{FF2B5EF4-FFF2-40B4-BE49-F238E27FC236}">
                <a16:creationId xmlns:a16="http://schemas.microsoft.com/office/drawing/2014/main" id="{F681AB53-F508-1EED-3F65-5321A8828087}"/>
              </a:ext>
            </a:extLst>
          </p:cNvPr>
          <p:cNvSpPr>
            <a:spLocks noGrp="1"/>
          </p:cNvSpPr>
          <p:nvPr>
            <p:ph type="title"/>
          </p:nvPr>
        </p:nvSpPr>
        <p:spPr>
          <a:xfrm>
            <a:off x="838200" y="365759"/>
            <a:ext cx="5503606" cy="1325880"/>
          </a:xfrm>
        </p:spPr>
        <p:txBody>
          <a:bodyPr>
            <a:normAutofit/>
          </a:bodyPr>
          <a:lstStyle/>
          <a:p>
            <a:r>
              <a:rPr lang="en-US" sz="4000"/>
              <a:t>Welcome, Partners!</a:t>
            </a:r>
          </a:p>
        </p:txBody>
      </p:sp>
      <p:sp>
        <p:nvSpPr>
          <p:cNvPr id="3" name="Content Placeholder 2">
            <a:extLst>
              <a:ext uri="{FF2B5EF4-FFF2-40B4-BE49-F238E27FC236}">
                <a16:creationId xmlns:a16="http://schemas.microsoft.com/office/drawing/2014/main" id="{8E235056-9014-BACC-1359-69279BAA9281}"/>
              </a:ext>
            </a:extLst>
          </p:cNvPr>
          <p:cNvSpPr>
            <a:spLocks noGrp="1"/>
          </p:cNvSpPr>
          <p:nvPr>
            <p:ph idx="1"/>
          </p:nvPr>
        </p:nvSpPr>
        <p:spPr>
          <a:xfrm>
            <a:off x="838198" y="1608881"/>
            <a:ext cx="6028427" cy="4568082"/>
          </a:xfrm>
        </p:spPr>
        <p:txBody>
          <a:bodyPr anchor="t">
            <a:noAutofit/>
          </a:bodyPr>
          <a:lstStyle/>
          <a:p>
            <a:pPr marL="0" indent="0">
              <a:lnSpc>
                <a:spcPct val="110000"/>
              </a:lnSpc>
              <a:buNone/>
            </a:pPr>
            <a:r>
              <a:rPr lang="en-US" sz="1400"/>
              <a:t>Sponsoring the American Public Human Services Association (APHSA) educational conferences allows you to position your company as a leader in the human services field, establish relationships with policymakers, deepen current customer relationships, educate state and local human services leaders about your solutions, and learn about challenges and priorities from APHSA member organizations. </a:t>
            </a:r>
          </a:p>
          <a:p>
            <a:pPr marL="0" indent="0">
              <a:lnSpc>
                <a:spcPct val="110000"/>
              </a:lnSpc>
              <a:buNone/>
            </a:pPr>
            <a:r>
              <a:rPr lang="en-US" sz="1400"/>
              <a:t>These conferences are specifically designed to provide strategic thinking, </a:t>
            </a:r>
            <a:br>
              <a:rPr lang="en-US" sz="1400"/>
            </a:br>
            <a:r>
              <a:rPr lang="en-US" sz="1400"/>
              <a:t>real-world examples of innovation, best practices, and emerging technologies to help attendees learn more about improved service delivery, state, local and federal policy, and innovative and transformational trends in human services. </a:t>
            </a:r>
          </a:p>
          <a:p>
            <a:pPr marL="0" indent="0">
              <a:lnSpc>
                <a:spcPct val="110000"/>
              </a:lnSpc>
              <a:buNone/>
            </a:pPr>
            <a:r>
              <a:rPr lang="en-US" sz="1400"/>
              <a:t>Don’t wait—secure an opportunity today to reach the top human service leaders. From the agency executives and deputies to program directors/analysts and beyond, your sponsorship will give you exposure to these valuable in-person events throughout the year!</a:t>
            </a:r>
          </a:p>
          <a:p>
            <a:pPr marL="0" indent="0">
              <a:lnSpc>
                <a:spcPct val="110000"/>
              </a:lnSpc>
              <a:buNone/>
            </a:pPr>
            <a:r>
              <a:rPr lang="en-US" sz="1050" i="1">
                <a:solidFill>
                  <a:schemeClr val="bg1">
                    <a:lumMod val="50000"/>
                  </a:schemeClr>
                </a:solidFill>
              </a:rPr>
              <a:t>Meeting Safely: APHSA remains committed to the safety and well-being of attendees at our in-person events as our top priority. We strongly encourage all who attend APHSA events to be up to date on their COVID-19 vaccinations, as defined by the CDC, and monitor their well-being at the time of the meeting. Masks are welcome but not required. This policy can change based on local jurisdiction protocols.</a:t>
            </a:r>
            <a:endParaRPr lang="en-US" sz="1400" i="1">
              <a:solidFill>
                <a:schemeClr val="bg1">
                  <a:lumMod val="50000"/>
                </a:schemeClr>
              </a:solidFill>
            </a:endParaRPr>
          </a:p>
        </p:txBody>
      </p:sp>
      <p:sp>
        <p:nvSpPr>
          <p:cNvPr id="6" name="Slide Number Placeholder 5">
            <a:extLst>
              <a:ext uri="{FF2B5EF4-FFF2-40B4-BE49-F238E27FC236}">
                <a16:creationId xmlns:a16="http://schemas.microsoft.com/office/drawing/2014/main" id="{C035D8A9-9639-9998-FC64-16AADE2C1666}"/>
              </a:ext>
            </a:extLst>
          </p:cNvPr>
          <p:cNvSpPr>
            <a:spLocks noGrp="1"/>
          </p:cNvSpPr>
          <p:nvPr>
            <p:ph type="sldNum" sz="quarter" idx="12"/>
          </p:nvPr>
        </p:nvSpPr>
        <p:spPr>
          <a:xfrm>
            <a:off x="8610600" y="6356350"/>
            <a:ext cx="2743200" cy="365125"/>
          </a:xfrm>
        </p:spPr>
        <p:txBody>
          <a:bodyPr/>
          <a:lstStyle/>
          <a:p>
            <a:fld id="{FB09863B-B5D3-664B-B834-E0BC41DBAEA2}" type="slidenum">
              <a:rPr lang="en-US" smtClean="0"/>
              <a:pPr/>
              <a:t>4</a:t>
            </a:fld>
            <a:endParaRPr lang="en-US"/>
          </a:p>
        </p:txBody>
      </p:sp>
      <p:pic>
        <p:nvPicPr>
          <p:cNvPr id="4" name="Picture 3" descr="A white people giving high five&#10;&#10;Description automatically generated with medium confidence">
            <a:extLst>
              <a:ext uri="{FF2B5EF4-FFF2-40B4-BE49-F238E27FC236}">
                <a16:creationId xmlns:a16="http://schemas.microsoft.com/office/drawing/2014/main" id="{E3EAC584-4D78-4878-76BD-12B5C6A40346}"/>
              </a:ext>
            </a:extLst>
          </p:cNvPr>
          <p:cNvPicPr>
            <a:picLocks noChangeAspect="1"/>
          </p:cNvPicPr>
          <p:nvPr/>
        </p:nvPicPr>
        <p:blipFill>
          <a:blip r:embed="rId3" cstate="print">
            <a:alphaModFix amt="80000"/>
            <a:extLst>
              <a:ext uri="{28A0092B-C50C-407E-A947-70E740481C1C}">
                <a14:useLocalDpi xmlns:a14="http://schemas.microsoft.com/office/drawing/2010/main"/>
              </a:ext>
            </a:extLst>
          </a:blip>
          <a:stretch>
            <a:fillRect/>
          </a:stretch>
        </p:blipFill>
        <p:spPr>
          <a:xfrm>
            <a:off x="8701548" y="4688505"/>
            <a:ext cx="2652252" cy="1410772"/>
          </a:xfrm>
          <a:prstGeom prst="rect">
            <a:avLst/>
          </a:prstGeom>
        </p:spPr>
      </p:pic>
    </p:spTree>
    <p:extLst>
      <p:ext uri="{BB962C8B-B14F-4D97-AF65-F5344CB8AC3E}">
        <p14:creationId xmlns:p14="http://schemas.microsoft.com/office/powerpoint/2010/main" val="2778831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07C4E1-B7B0-3FD5-480B-84527CE4051C}"/>
              </a:ext>
            </a:extLst>
          </p:cNvPr>
          <p:cNvSpPr>
            <a:spLocks noGrp="1"/>
          </p:cNvSpPr>
          <p:nvPr>
            <p:ph type="title"/>
          </p:nvPr>
        </p:nvSpPr>
        <p:spPr/>
        <p:txBody>
          <a:bodyPr/>
          <a:lstStyle/>
          <a:p>
            <a:r>
              <a:rPr lang="en-US"/>
              <a:t>Who Attends &amp; Why Support</a:t>
            </a:r>
          </a:p>
        </p:txBody>
      </p:sp>
      <p:sp>
        <p:nvSpPr>
          <p:cNvPr id="9" name="Text Placeholder 8">
            <a:extLst>
              <a:ext uri="{FF2B5EF4-FFF2-40B4-BE49-F238E27FC236}">
                <a16:creationId xmlns:a16="http://schemas.microsoft.com/office/drawing/2014/main" id="{FA88472A-FDFF-A564-3EB8-79B9549AD88D}"/>
              </a:ext>
            </a:extLst>
          </p:cNvPr>
          <p:cNvSpPr>
            <a:spLocks noGrp="1"/>
          </p:cNvSpPr>
          <p:nvPr>
            <p:ph type="body" idx="1"/>
          </p:nvPr>
        </p:nvSpPr>
        <p:spPr>
          <a:xfrm>
            <a:off x="839788" y="1681163"/>
            <a:ext cx="3652519" cy="823912"/>
          </a:xfrm>
        </p:spPr>
        <p:txBody>
          <a:bodyPr>
            <a:normAutofit lnSpcReduction="10000"/>
          </a:bodyPr>
          <a:lstStyle/>
          <a:p>
            <a:pPr>
              <a:lnSpc>
                <a:spcPct val="110000"/>
              </a:lnSpc>
            </a:pPr>
            <a:r>
              <a:rPr lang="en-US">
                <a:latin typeface="+mj-lt"/>
              </a:rPr>
              <a:t>Typical Attendees at APHSA Events</a:t>
            </a:r>
          </a:p>
        </p:txBody>
      </p:sp>
      <p:sp>
        <p:nvSpPr>
          <p:cNvPr id="10" name="Content Placeholder 9">
            <a:extLst>
              <a:ext uri="{FF2B5EF4-FFF2-40B4-BE49-F238E27FC236}">
                <a16:creationId xmlns:a16="http://schemas.microsoft.com/office/drawing/2014/main" id="{5905DDBD-BBED-5405-7651-139057F6F154}"/>
              </a:ext>
            </a:extLst>
          </p:cNvPr>
          <p:cNvSpPr>
            <a:spLocks noGrp="1"/>
          </p:cNvSpPr>
          <p:nvPr>
            <p:ph sz="half" idx="2"/>
          </p:nvPr>
        </p:nvSpPr>
        <p:spPr>
          <a:xfrm>
            <a:off x="839789" y="2641599"/>
            <a:ext cx="3569652" cy="3548063"/>
          </a:xfrm>
        </p:spPr>
        <p:txBody>
          <a:bodyPr>
            <a:normAutofit lnSpcReduction="10000"/>
          </a:bodyPr>
          <a:lstStyle/>
          <a:p>
            <a:pPr>
              <a:lnSpc>
                <a:spcPct val="110000"/>
              </a:lnSpc>
            </a:pPr>
            <a:r>
              <a:rPr lang="en-US" sz="1400"/>
              <a:t>Senior Staff</a:t>
            </a:r>
          </a:p>
          <a:p>
            <a:pPr>
              <a:lnSpc>
                <a:spcPct val="110000"/>
              </a:lnSpc>
            </a:pPr>
            <a:r>
              <a:rPr lang="en-US" sz="1400"/>
              <a:t>Deputy or Deputy Director, </a:t>
            </a:r>
            <a:br>
              <a:rPr lang="en-US" sz="1400"/>
            </a:br>
            <a:r>
              <a:rPr lang="en-US" sz="1400"/>
              <a:t>Associate Commissioner, Chief of Staff, Chief Executive Officers, Chief Technology Officers, and Other C-Suite Positions </a:t>
            </a:r>
          </a:p>
          <a:p>
            <a:pPr>
              <a:lnSpc>
                <a:spcPct val="110000"/>
              </a:lnSpc>
            </a:pPr>
            <a:r>
              <a:rPr lang="en-US" sz="1400"/>
              <a:t>Managerial or Supervisory Staff</a:t>
            </a:r>
          </a:p>
          <a:p>
            <a:pPr>
              <a:lnSpc>
                <a:spcPct val="110000"/>
              </a:lnSpc>
            </a:pPr>
            <a:r>
              <a:rPr lang="en-US" sz="1400"/>
              <a:t>Program Administrators or Managers</a:t>
            </a:r>
          </a:p>
          <a:p>
            <a:pPr>
              <a:lnSpc>
                <a:spcPct val="110000"/>
              </a:lnSpc>
            </a:pPr>
            <a:r>
              <a:rPr lang="en-US" sz="1400"/>
              <a:t>Project Managers, Performance Management/Quality Control</a:t>
            </a:r>
          </a:p>
          <a:p>
            <a:pPr>
              <a:lnSpc>
                <a:spcPct val="110000"/>
              </a:lnSpc>
            </a:pPr>
            <a:r>
              <a:rPr lang="en-US" sz="1400"/>
              <a:t>Consultants and Non-Profit Executives</a:t>
            </a:r>
          </a:p>
        </p:txBody>
      </p:sp>
      <p:sp>
        <p:nvSpPr>
          <p:cNvPr id="11" name="Text Placeholder 10">
            <a:extLst>
              <a:ext uri="{FF2B5EF4-FFF2-40B4-BE49-F238E27FC236}">
                <a16:creationId xmlns:a16="http://schemas.microsoft.com/office/drawing/2014/main" id="{7793427D-0015-A964-0645-B74C41B910D8}"/>
              </a:ext>
            </a:extLst>
          </p:cNvPr>
          <p:cNvSpPr>
            <a:spLocks noGrp="1"/>
          </p:cNvSpPr>
          <p:nvPr>
            <p:ph type="body" sz="quarter" idx="3"/>
          </p:nvPr>
        </p:nvSpPr>
        <p:spPr>
          <a:xfrm>
            <a:off x="4639186" y="1681163"/>
            <a:ext cx="3652520" cy="823912"/>
          </a:xfrm>
        </p:spPr>
        <p:txBody>
          <a:bodyPr>
            <a:normAutofit lnSpcReduction="10000"/>
          </a:bodyPr>
          <a:lstStyle/>
          <a:p>
            <a:pPr>
              <a:lnSpc>
                <a:spcPct val="110000"/>
              </a:lnSpc>
            </a:pPr>
            <a:r>
              <a:rPr lang="en-US">
                <a:latin typeface="+mj-lt"/>
              </a:rPr>
              <a:t>Reasons to Become a Sponsor in 2025</a:t>
            </a:r>
          </a:p>
        </p:txBody>
      </p:sp>
      <p:sp>
        <p:nvSpPr>
          <p:cNvPr id="12" name="Content Placeholder 11">
            <a:extLst>
              <a:ext uri="{FF2B5EF4-FFF2-40B4-BE49-F238E27FC236}">
                <a16:creationId xmlns:a16="http://schemas.microsoft.com/office/drawing/2014/main" id="{A9BB6805-B94B-770D-5EB2-3E9F4BAA1DE3}"/>
              </a:ext>
            </a:extLst>
          </p:cNvPr>
          <p:cNvSpPr>
            <a:spLocks noGrp="1"/>
          </p:cNvSpPr>
          <p:nvPr>
            <p:ph sz="quarter" idx="4"/>
          </p:nvPr>
        </p:nvSpPr>
        <p:spPr>
          <a:xfrm>
            <a:off x="4639186" y="2641599"/>
            <a:ext cx="3652519" cy="3548063"/>
          </a:xfrm>
        </p:spPr>
        <p:txBody>
          <a:bodyPr>
            <a:normAutofit lnSpcReduction="10000"/>
          </a:bodyPr>
          <a:lstStyle/>
          <a:p>
            <a:pPr marL="0" indent="0">
              <a:lnSpc>
                <a:spcPct val="110000"/>
              </a:lnSpc>
              <a:buNone/>
            </a:pPr>
            <a:r>
              <a:rPr lang="en-US" sz="1400"/>
              <a:t>According to the Center for Exhibition Industry Research, there are several benefits to company sponsorship and exhibitions at aligned events:</a:t>
            </a:r>
          </a:p>
          <a:p>
            <a:pPr marL="514350" indent="-514350">
              <a:lnSpc>
                <a:spcPct val="110000"/>
              </a:lnSpc>
              <a:buFont typeface="+mj-lt"/>
              <a:buAutoNum type="arabicPeriod"/>
            </a:pPr>
            <a:r>
              <a:rPr lang="en-US" sz="1400"/>
              <a:t>Introduce, demonstrate, or sell products and services, new or existing.</a:t>
            </a:r>
          </a:p>
          <a:p>
            <a:pPr marL="514350" indent="-514350">
              <a:lnSpc>
                <a:spcPct val="110000"/>
              </a:lnSpc>
              <a:buFont typeface="+mj-lt"/>
              <a:buAutoNum type="arabicPeriod"/>
            </a:pPr>
            <a:r>
              <a:rPr lang="en-US" sz="1400"/>
              <a:t>Gather qualified leads for </a:t>
            </a:r>
            <a:br>
              <a:rPr lang="en-US" sz="1400"/>
            </a:br>
            <a:r>
              <a:rPr lang="en-US" sz="1400"/>
              <a:t>post-exhibition company follow-up.</a:t>
            </a:r>
          </a:p>
          <a:p>
            <a:pPr marL="514350" indent="-514350">
              <a:lnSpc>
                <a:spcPct val="110000"/>
              </a:lnSpc>
              <a:buFont typeface="+mj-lt"/>
              <a:buAutoNum type="arabicPeriod"/>
            </a:pPr>
            <a:r>
              <a:rPr lang="en-US" sz="1400"/>
              <a:t>Give your customers an opportunity to meet the experts.</a:t>
            </a:r>
          </a:p>
          <a:p>
            <a:pPr marL="514350" indent="-514350">
              <a:lnSpc>
                <a:spcPct val="110000"/>
              </a:lnSpc>
              <a:buFont typeface="+mj-lt"/>
              <a:buAutoNum type="arabicPeriod"/>
            </a:pPr>
            <a:r>
              <a:rPr lang="en-US" sz="1400"/>
              <a:t>Solicit feedback from customers.</a:t>
            </a:r>
          </a:p>
          <a:p>
            <a:pPr marL="514350" indent="-514350">
              <a:lnSpc>
                <a:spcPct val="110000"/>
              </a:lnSpc>
              <a:buFont typeface="+mj-lt"/>
              <a:buAutoNum type="arabicPeriod"/>
            </a:pPr>
            <a:r>
              <a:rPr lang="en-US" sz="1400"/>
              <a:t>Connect senior management with customers.</a:t>
            </a:r>
          </a:p>
        </p:txBody>
      </p:sp>
      <p:sp>
        <p:nvSpPr>
          <p:cNvPr id="2" name="Slide Number Placeholder 1">
            <a:extLst>
              <a:ext uri="{FF2B5EF4-FFF2-40B4-BE49-F238E27FC236}">
                <a16:creationId xmlns:a16="http://schemas.microsoft.com/office/drawing/2014/main" id="{617EA8B0-EA55-A774-341A-34A9FA58FF9D}"/>
              </a:ext>
            </a:extLst>
          </p:cNvPr>
          <p:cNvSpPr>
            <a:spLocks noGrp="1"/>
          </p:cNvSpPr>
          <p:nvPr>
            <p:ph type="sldNum" sz="quarter" idx="12"/>
          </p:nvPr>
        </p:nvSpPr>
        <p:spPr/>
        <p:txBody>
          <a:bodyPr/>
          <a:lstStyle/>
          <a:p>
            <a:fld id="{FB09863B-B5D3-664B-B834-E0BC41DBAEA2}" type="slidenum">
              <a:rPr lang="en-US" smtClean="0"/>
              <a:t>5</a:t>
            </a:fld>
            <a:endParaRPr lang="en-US"/>
          </a:p>
        </p:txBody>
      </p:sp>
      <p:sp>
        <p:nvSpPr>
          <p:cNvPr id="4" name="Content Placeholder 5">
            <a:extLst>
              <a:ext uri="{FF2B5EF4-FFF2-40B4-BE49-F238E27FC236}">
                <a16:creationId xmlns:a16="http://schemas.microsoft.com/office/drawing/2014/main" id="{863A4C1E-347A-C26F-60F0-442B81033F9F}"/>
              </a:ext>
            </a:extLst>
          </p:cNvPr>
          <p:cNvSpPr txBox="1">
            <a:spLocks/>
          </p:cNvSpPr>
          <p:nvPr/>
        </p:nvSpPr>
        <p:spPr>
          <a:xfrm>
            <a:off x="8686402" y="4140749"/>
            <a:ext cx="2665810" cy="20150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200" i="1"/>
              <a:t>We continue to provide attendees with the Conference App to access the schedule, speaker information, sponsor materials, and attendees, plus so much more. We will also have our “Ask Abby” chatbot to provide quick answers on the website that can help with registration, agenda, and sponsorship information.</a:t>
            </a:r>
          </a:p>
        </p:txBody>
      </p:sp>
      <p:cxnSp>
        <p:nvCxnSpPr>
          <p:cNvPr id="14" name="Straight Connector 13">
            <a:extLst>
              <a:ext uri="{FF2B5EF4-FFF2-40B4-BE49-F238E27FC236}">
                <a16:creationId xmlns:a16="http://schemas.microsoft.com/office/drawing/2014/main" id="{23AC1DB8-D550-AE41-9ED7-EF95092F31B3}"/>
              </a:ext>
            </a:extLst>
          </p:cNvPr>
          <p:cNvCxnSpPr>
            <a:cxnSpLocks/>
          </p:cNvCxnSpPr>
          <p:nvPr/>
        </p:nvCxnSpPr>
        <p:spPr>
          <a:xfrm>
            <a:off x="4492307" y="1690688"/>
            <a:ext cx="0" cy="4529324"/>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F6F8CA7-CF2D-8ED1-1119-839B054CF2F0}"/>
              </a:ext>
            </a:extLst>
          </p:cNvPr>
          <p:cNvGrpSpPr/>
          <p:nvPr/>
        </p:nvGrpSpPr>
        <p:grpSpPr>
          <a:xfrm>
            <a:off x="8516137" y="878532"/>
            <a:ext cx="3146548" cy="3061695"/>
            <a:chOff x="8543638" y="878532"/>
            <a:chExt cx="3146548" cy="3061695"/>
          </a:xfrm>
        </p:grpSpPr>
        <p:pic>
          <p:nvPicPr>
            <p:cNvPr id="16" name="Picture 15" descr="A person holding a phone&#10;&#10;Description automatically generated">
              <a:extLst>
                <a:ext uri="{FF2B5EF4-FFF2-40B4-BE49-F238E27FC236}">
                  <a16:creationId xmlns:a16="http://schemas.microsoft.com/office/drawing/2014/main" id="{3E799F5F-6CA2-8E33-B8AB-3585F7068E2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543638" y="969988"/>
              <a:ext cx="2894616" cy="2970239"/>
            </a:xfrm>
            <a:prstGeom prst="rect">
              <a:avLst/>
            </a:prstGeom>
          </p:spPr>
        </p:pic>
        <p:pic>
          <p:nvPicPr>
            <p:cNvPr id="15" name="Picture 14">
              <a:extLst>
                <a:ext uri="{FF2B5EF4-FFF2-40B4-BE49-F238E27FC236}">
                  <a16:creationId xmlns:a16="http://schemas.microsoft.com/office/drawing/2014/main" id="{72CE28DF-92BE-E92F-ACE6-74F0B974E1EB}"/>
                </a:ext>
              </a:extLst>
            </p:cNvPr>
            <p:cNvPicPr>
              <a:picLocks noChangeAspect="1"/>
            </p:cNvPicPr>
            <p:nvPr/>
          </p:nvPicPr>
          <p:blipFill>
            <a:blip r:embed="rId3"/>
            <a:stretch>
              <a:fillRect/>
            </a:stretch>
          </p:blipFill>
          <p:spPr>
            <a:xfrm>
              <a:off x="10262518" y="878532"/>
              <a:ext cx="1344802" cy="1365412"/>
            </a:xfrm>
            <a:prstGeom prst="rect">
              <a:avLst/>
            </a:prstGeom>
            <a:effectLst>
              <a:outerShdw blurRad="50800" dist="12700" dir="2700000" algn="tl" rotWithShape="0">
                <a:prstClr val="black">
                  <a:alpha val="40000"/>
                </a:prstClr>
              </a:outerShdw>
            </a:effectLst>
          </p:spPr>
        </p:pic>
        <p:pic>
          <p:nvPicPr>
            <p:cNvPr id="18" name="Picture 17">
              <a:extLst>
                <a:ext uri="{FF2B5EF4-FFF2-40B4-BE49-F238E27FC236}">
                  <a16:creationId xmlns:a16="http://schemas.microsoft.com/office/drawing/2014/main" id="{5A9B649C-FD3F-9DA8-917F-4DD6B03FD56F}"/>
                </a:ext>
              </a:extLst>
            </p:cNvPr>
            <p:cNvPicPr>
              <a:picLocks noChangeAspect="1"/>
            </p:cNvPicPr>
            <p:nvPr/>
          </p:nvPicPr>
          <p:blipFill>
            <a:blip r:embed="rId4"/>
            <a:stretch>
              <a:fillRect/>
            </a:stretch>
          </p:blipFill>
          <p:spPr>
            <a:xfrm>
              <a:off x="10479918" y="2331810"/>
              <a:ext cx="1210268" cy="414039"/>
            </a:xfrm>
            <a:prstGeom prst="rect">
              <a:avLst/>
            </a:prstGeom>
          </p:spPr>
        </p:pic>
      </p:grpSp>
    </p:spTree>
    <p:extLst>
      <p:ext uri="{BB962C8B-B14F-4D97-AF65-F5344CB8AC3E}">
        <p14:creationId xmlns:p14="http://schemas.microsoft.com/office/powerpoint/2010/main" val="2321958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4729-B7A5-376D-30D4-A0A6EF3885EB}"/>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B54C989E-48AB-FCDC-37D6-BF1C1E083B80}"/>
              </a:ext>
            </a:extLst>
          </p:cNvPr>
          <p:cNvSpPr/>
          <p:nvPr/>
        </p:nvSpPr>
        <p:spPr>
          <a:xfrm>
            <a:off x="5287020" y="1825625"/>
            <a:ext cx="6066780" cy="4351338"/>
          </a:xfrm>
          <a:prstGeom prst="roundRect">
            <a:avLst>
              <a:gd name="adj" fmla="val 3869"/>
            </a:avLst>
          </a:prstGeom>
          <a:noFill/>
          <a:ln w="317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548829-2C87-A9C3-85A3-67298AF9E4D0}"/>
              </a:ext>
            </a:extLst>
          </p:cNvPr>
          <p:cNvSpPr/>
          <p:nvPr/>
        </p:nvSpPr>
        <p:spPr>
          <a:xfrm>
            <a:off x="430585" y="399850"/>
            <a:ext cx="11330831" cy="1216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CB19B-F0E7-0D28-0789-AB7C3C8CA587}"/>
              </a:ext>
            </a:extLst>
          </p:cNvPr>
          <p:cNvSpPr>
            <a:spLocks noGrp="1"/>
          </p:cNvSpPr>
          <p:nvPr>
            <p:ph type="title"/>
          </p:nvPr>
        </p:nvSpPr>
        <p:spPr>
          <a:xfrm>
            <a:off x="838200" y="365125"/>
            <a:ext cx="10515600" cy="1325563"/>
          </a:xfrm>
        </p:spPr>
        <p:txBody>
          <a:bodyPr/>
          <a:lstStyle/>
          <a:p>
            <a:r>
              <a:rPr lang="en-US"/>
              <a:t>Engagement Throughout The Year</a:t>
            </a:r>
          </a:p>
        </p:txBody>
      </p:sp>
      <p:sp>
        <p:nvSpPr>
          <p:cNvPr id="4" name="Content Placeholder 3">
            <a:extLst>
              <a:ext uri="{FF2B5EF4-FFF2-40B4-BE49-F238E27FC236}">
                <a16:creationId xmlns:a16="http://schemas.microsoft.com/office/drawing/2014/main" id="{6C2AE2EC-18CA-EB09-BA2C-2819B9628C0E}"/>
              </a:ext>
            </a:extLst>
          </p:cNvPr>
          <p:cNvSpPr>
            <a:spLocks noGrp="1"/>
          </p:cNvSpPr>
          <p:nvPr>
            <p:ph sz="half" idx="1"/>
          </p:nvPr>
        </p:nvSpPr>
        <p:spPr>
          <a:xfrm>
            <a:off x="838200" y="1825625"/>
            <a:ext cx="4112271" cy="4351338"/>
          </a:xfrm>
        </p:spPr>
        <p:txBody>
          <a:bodyPr anchor="ctr">
            <a:noAutofit/>
          </a:bodyPr>
          <a:lstStyle/>
          <a:p>
            <a:pPr marL="0" indent="0">
              <a:lnSpc>
                <a:spcPct val="110000"/>
              </a:lnSpc>
              <a:buNone/>
            </a:pPr>
            <a:r>
              <a:rPr lang="en-US" sz="1400" dirty="0">
                <a:latin typeface="+mj-lt"/>
              </a:rPr>
              <a:t>More than 3,500 human services executives, thought leaders, visionaries, and allied organizations joined APHSA at our face-to-face </a:t>
            </a:r>
            <a:r>
              <a:rPr lang="en-US" sz="1400">
                <a:latin typeface="+mj-lt"/>
              </a:rPr>
              <a:t>conferences in 2024.  This year, we will host five in-</a:t>
            </a:r>
            <a:r>
              <a:rPr lang="en-US" sz="1400" dirty="0">
                <a:latin typeface="+mj-lt"/>
              </a:rPr>
              <a:t>person events. Some content from these events will be offered on-demand on Thrive, APHSA Learning Management System (LMS), for the professional development of your middle to frontline teams.</a:t>
            </a:r>
          </a:p>
          <a:p>
            <a:pPr marL="0" indent="0">
              <a:lnSpc>
                <a:spcPct val="110000"/>
              </a:lnSpc>
              <a:buNone/>
            </a:pPr>
            <a:r>
              <a:rPr lang="en-US" sz="1400"/>
              <a:t>Taking advantage of the 2025 sponsorship opportunities will translate to substantial exposure and brand awareness throughout the conference season—from the initial marketing phase to the event itself to after the event.</a:t>
            </a:r>
          </a:p>
          <a:p>
            <a:pPr marL="0" indent="0">
              <a:lnSpc>
                <a:spcPct val="110000"/>
              </a:lnSpc>
              <a:buNone/>
            </a:pPr>
            <a:r>
              <a:rPr lang="en-US" sz="1400"/>
              <a:t>Sponsorship opportunities can be customized to fit a wide range of goals and budgets. Our sponsorship team will work with you to meet your specific goals.</a:t>
            </a:r>
          </a:p>
        </p:txBody>
      </p:sp>
      <p:sp>
        <p:nvSpPr>
          <p:cNvPr id="13" name="Slide Number Placeholder 12">
            <a:extLst>
              <a:ext uri="{FF2B5EF4-FFF2-40B4-BE49-F238E27FC236}">
                <a16:creationId xmlns:a16="http://schemas.microsoft.com/office/drawing/2014/main" id="{D76E396F-4713-D1C0-9A17-52AFE13520A2}"/>
              </a:ext>
            </a:extLst>
          </p:cNvPr>
          <p:cNvSpPr>
            <a:spLocks noGrp="1"/>
          </p:cNvSpPr>
          <p:nvPr>
            <p:ph type="sldNum" sz="quarter" idx="12"/>
          </p:nvPr>
        </p:nvSpPr>
        <p:spPr>
          <a:xfrm>
            <a:off x="8610600" y="6356350"/>
            <a:ext cx="2743200" cy="365125"/>
          </a:xfrm>
        </p:spPr>
        <p:txBody>
          <a:bodyPr/>
          <a:lstStyle/>
          <a:p>
            <a:fld id="{FB09863B-B5D3-664B-B834-E0BC41DBAEA2}" type="slidenum">
              <a:rPr lang="en-US" smtClean="0"/>
              <a:pPr/>
              <a:t>6</a:t>
            </a:fld>
            <a:endParaRPr lang="en-US"/>
          </a:p>
        </p:txBody>
      </p:sp>
      <p:pic>
        <p:nvPicPr>
          <p:cNvPr id="5" name="Picture 4" descr="A white icon with a person in the middle&#10;&#10;Description automatically generated">
            <a:extLst>
              <a:ext uri="{FF2B5EF4-FFF2-40B4-BE49-F238E27FC236}">
                <a16:creationId xmlns:a16="http://schemas.microsoft.com/office/drawing/2014/main" id="{B0D3446C-671D-B379-43A0-0B9CDAD331B7}"/>
              </a:ext>
            </a:extLst>
          </p:cNvPr>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a:ext>
            </a:extLst>
          </a:blip>
          <a:stretch>
            <a:fillRect/>
          </a:stretch>
        </p:blipFill>
        <p:spPr>
          <a:xfrm>
            <a:off x="8489950" y="3429000"/>
            <a:ext cx="2527300" cy="2514600"/>
          </a:xfrm>
          <a:prstGeom prst="rect">
            <a:avLst/>
          </a:prstGeom>
        </p:spPr>
      </p:pic>
      <p:sp>
        <p:nvSpPr>
          <p:cNvPr id="6" name="Content Placeholder 31">
            <a:extLst>
              <a:ext uri="{FF2B5EF4-FFF2-40B4-BE49-F238E27FC236}">
                <a16:creationId xmlns:a16="http://schemas.microsoft.com/office/drawing/2014/main" id="{BCA3181C-3829-F9D4-6B2A-BC1DFA4FDC92}"/>
              </a:ext>
            </a:extLst>
          </p:cNvPr>
          <p:cNvSpPr txBox="1">
            <a:spLocks/>
          </p:cNvSpPr>
          <p:nvPr/>
        </p:nvSpPr>
        <p:spPr>
          <a:xfrm>
            <a:off x="5287020" y="1825625"/>
            <a:ext cx="6066779" cy="4351338"/>
          </a:xfrm>
          <a:prstGeom prst="rect">
            <a:avLst/>
          </a:prstGeom>
          <a:noFill/>
        </p:spPr>
        <p:txBody>
          <a:bodyPr vert="horz" lIns="45720" tIns="45720" rIns="4572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0">
              <a:lnSpc>
                <a:spcPct val="100000"/>
              </a:lnSpc>
              <a:buFont typeface="Arial" panose="020B0604020202020204" pitchFamily="34" charset="0"/>
              <a:buNone/>
            </a:pPr>
            <a:r>
              <a:rPr lang="en-US" sz="2000" b="1">
                <a:latin typeface="+mj-lt"/>
              </a:rPr>
              <a:t>Why meetings play such an integral role in business...</a:t>
            </a:r>
          </a:p>
          <a:p>
            <a:pPr marL="411480" indent="0">
              <a:lnSpc>
                <a:spcPct val="100000"/>
              </a:lnSpc>
              <a:spcBef>
                <a:spcPts val="400"/>
              </a:spcBef>
              <a:buFont typeface="Arial" panose="020B0604020202020204" pitchFamily="34" charset="0"/>
              <a:buNone/>
            </a:pPr>
            <a:r>
              <a:rPr lang="en-US" sz="1800" b="1">
                <a:solidFill>
                  <a:schemeClr val="accent6"/>
                </a:solidFill>
                <a:latin typeface="+mj-lt"/>
              </a:rPr>
              <a:t>93%</a:t>
            </a:r>
            <a:r>
              <a:rPr lang="en-US" sz="1400">
                <a:solidFill>
                  <a:schemeClr val="accent6"/>
                </a:solidFill>
                <a:latin typeface="+mj-lt"/>
              </a:rPr>
              <a:t> </a:t>
            </a:r>
            <a:r>
              <a:rPr lang="en-US" sz="1400">
                <a:latin typeface="+mj-lt"/>
              </a:rPr>
              <a:t>of communication effectiveness is determined by non-verbal cues.</a:t>
            </a:r>
          </a:p>
          <a:p>
            <a:pPr marL="411480" indent="0">
              <a:lnSpc>
                <a:spcPct val="100000"/>
              </a:lnSpc>
              <a:spcBef>
                <a:spcPts val="400"/>
              </a:spcBef>
              <a:buFont typeface="Arial" panose="020B0604020202020204" pitchFamily="34" charset="0"/>
              <a:buNone/>
            </a:pPr>
            <a:r>
              <a:rPr lang="en-US" sz="1800" b="1">
                <a:solidFill>
                  <a:srgbClr val="0070C0"/>
                </a:solidFill>
                <a:latin typeface="+mj-lt"/>
              </a:rPr>
              <a:t>7%</a:t>
            </a:r>
            <a:r>
              <a:rPr lang="en-US" sz="1800">
                <a:solidFill>
                  <a:srgbClr val="00B0F0"/>
                </a:solidFill>
                <a:latin typeface="+mj-lt"/>
              </a:rPr>
              <a:t> </a:t>
            </a:r>
            <a:r>
              <a:rPr lang="en-US" sz="1400">
                <a:latin typeface="+mj-lt"/>
              </a:rPr>
              <a:t>of what others perceive are the words you say.</a:t>
            </a:r>
          </a:p>
          <a:p>
            <a:pPr marL="411480" indent="0">
              <a:lnSpc>
                <a:spcPct val="100000"/>
              </a:lnSpc>
              <a:spcBef>
                <a:spcPts val="400"/>
              </a:spcBef>
              <a:buFont typeface="Arial" panose="020B0604020202020204" pitchFamily="34" charset="0"/>
              <a:buNone/>
            </a:pPr>
            <a:r>
              <a:rPr lang="en-US" sz="1800" b="1">
                <a:solidFill>
                  <a:schemeClr val="accent5">
                    <a:lumMod val="75000"/>
                  </a:schemeClr>
                </a:solidFill>
                <a:latin typeface="+mj-lt"/>
              </a:rPr>
              <a:t>38%</a:t>
            </a:r>
            <a:r>
              <a:rPr lang="en-US" sz="1400">
                <a:solidFill>
                  <a:schemeClr val="accent5">
                    <a:lumMod val="75000"/>
                  </a:schemeClr>
                </a:solidFill>
                <a:latin typeface="+mj-lt"/>
              </a:rPr>
              <a:t> </a:t>
            </a:r>
            <a:r>
              <a:rPr lang="en-US" sz="1400">
                <a:latin typeface="+mj-lt"/>
              </a:rPr>
              <a:t>is the </a:t>
            </a:r>
            <a:r>
              <a:rPr lang="en-US" sz="1400" i="1">
                <a:latin typeface="+mj-lt"/>
              </a:rPr>
              <a:t>way</a:t>
            </a:r>
            <a:r>
              <a:rPr lang="en-US" sz="1400">
                <a:latin typeface="+mj-lt"/>
              </a:rPr>
              <a:t> you see it.</a:t>
            </a:r>
          </a:p>
          <a:p>
            <a:pPr marL="411480" indent="0">
              <a:lnSpc>
                <a:spcPct val="100000"/>
              </a:lnSpc>
              <a:spcBef>
                <a:spcPts val="400"/>
              </a:spcBef>
              <a:buFont typeface="Arial" panose="020B0604020202020204" pitchFamily="34" charset="0"/>
              <a:buNone/>
            </a:pPr>
            <a:r>
              <a:rPr lang="en-US" sz="1800" b="1">
                <a:solidFill>
                  <a:schemeClr val="bg1">
                    <a:lumMod val="50000"/>
                  </a:schemeClr>
                </a:solidFill>
                <a:latin typeface="+mj-lt"/>
              </a:rPr>
              <a:t>55%</a:t>
            </a:r>
            <a:r>
              <a:rPr lang="en-US" sz="1400">
                <a:solidFill>
                  <a:schemeClr val="bg1">
                    <a:lumMod val="50000"/>
                  </a:schemeClr>
                </a:solidFill>
                <a:latin typeface="+mj-lt"/>
              </a:rPr>
              <a:t> </a:t>
            </a:r>
            <a:r>
              <a:rPr lang="en-US" sz="1400">
                <a:latin typeface="+mj-lt"/>
              </a:rPr>
              <a:t>is facial expression and posture </a:t>
            </a:r>
            <a:r>
              <a:rPr lang="en-US" sz="1400" i="1">
                <a:latin typeface="+mj-lt"/>
              </a:rPr>
              <a:t>when</a:t>
            </a:r>
            <a:r>
              <a:rPr lang="en-US" sz="1400">
                <a:latin typeface="+mj-lt"/>
              </a:rPr>
              <a:t> you say it.</a:t>
            </a:r>
          </a:p>
          <a:p>
            <a:pPr marL="411480" indent="0">
              <a:lnSpc>
                <a:spcPct val="100000"/>
              </a:lnSpc>
              <a:spcBef>
                <a:spcPts val="200"/>
              </a:spcBef>
              <a:buFont typeface="Arial" panose="020B0604020202020204" pitchFamily="34" charset="0"/>
              <a:buNone/>
            </a:pPr>
            <a:r>
              <a:rPr lang="en-US" sz="800" i="1">
                <a:solidFill>
                  <a:schemeClr val="bg1">
                    <a:lumMod val="50000"/>
                  </a:schemeClr>
                </a:solidFill>
                <a:latin typeface="+mj-lt"/>
              </a:rPr>
              <a:t>Source: The Balance Careers</a:t>
            </a:r>
          </a:p>
          <a:p>
            <a:pPr marL="274320" indent="0">
              <a:lnSpc>
                <a:spcPct val="100000"/>
              </a:lnSpc>
              <a:buFont typeface="Arial" panose="020B0604020202020204" pitchFamily="34" charset="0"/>
              <a:buNone/>
            </a:pPr>
            <a:r>
              <a:rPr lang="en-US" sz="2000" b="1">
                <a:latin typeface="+mj-lt"/>
              </a:rPr>
              <a:t>...and why they’re integral to a post-pandemic rebound.</a:t>
            </a:r>
          </a:p>
          <a:p>
            <a:pPr marL="411480" indent="0">
              <a:lnSpc>
                <a:spcPct val="100000"/>
              </a:lnSpc>
              <a:spcBef>
                <a:spcPts val="400"/>
              </a:spcBef>
              <a:buFont typeface="Arial" panose="020B0604020202020204" pitchFamily="34" charset="0"/>
              <a:buNone/>
            </a:pPr>
            <a:r>
              <a:rPr lang="en-US" sz="1400">
                <a:latin typeface="+mj-lt"/>
              </a:rPr>
              <a:t>Companies earn </a:t>
            </a:r>
            <a:r>
              <a:rPr lang="en-US" sz="1800" b="1">
                <a:solidFill>
                  <a:srgbClr val="0070C0"/>
                </a:solidFill>
                <a:latin typeface="+mj-lt"/>
              </a:rPr>
              <a:t>$12.50 for every $1 invested</a:t>
            </a:r>
            <a:r>
              <a:rPr lang="en-US" sz="1400">
                <a:latin typeface="+mj-lt"/>
              </a:rPr>
              <a:t> </a:t>
            </a:r>
            <a:br>
              <a:rPr lang="en-US" sz="1400">
                <a:latin typeface="+mj-lt"/>
              </a:rPr>
            </a:br>
            <a:r>
              <a:rPr lang="en-US" sz="1400">
                <a:latin typeface="+mj-lt"/>
              </a:rPr>
              <a:t>in face-to-face meetings.</a:t>
            </a:r>
          </a:p>
          <a:p>
            <a:pPr marL="411480" indent="0">
              <a:lnSpc>
                <a:spcPct val="100000"/>
              </a:lnSpc>
              <a:spcBef>
                <a:spcPts val="200"/>
              </a:spcBef>
              <a:buFont typeface="Arial" panose="020B0604020202020204" pitchFamily="34" charset="0"/>
              <a:buNone/>
            </a:pPr>
            <a:r>
              <a:rPr lang="en-US" sz="800" i="1">
                <a:solidFill>
                  <a:schemeClr val="bg1">
                    <a:lumMod val="50000"/>
                  </a:schemeClr>
                </a:solidFill>
                <a:latin typeface="+mj-lt"/>
              </a:rPr>
              <a:t>Source: Oxford Economic Study</a:t>
            </a:r>
          </a:p>
          <a:p>
            <a:pPr marL="411480" indent="0">
              <a:lnSpc>
                <a:spcPct val="100000"/>
              </a:lnSpc>
              <a:spcBef>
                <a:spcPts val="400"/>
              </a:spcBef>
              <a:buFont typeface="Arial" panose="020B0604020202020204" pitchFamily="34" charset="0"/>
              <a:buNone/>
            </a:pPr>
            <a:r>
              <a:rPr lang="en-US" sz="1400">
                <a:latin typeface="+mj-lt"/>
              </a:rPr>
              <a:t>The close rate for face-to-face sales meetings is </a:t>
            </a:r>
            <a:r>
              <a:rPr lang="en-US" sz="1800" b="1">
                <a:solidFill>
                  <a:schemeClr val="accent6"/>
                </a:solidFill>
                <a:latin typeface="+mj-lt"/>
              </a:rPr>
              <a:t>40%</a:t>
            </a:r>
            <a:r>
              <a:rPr lang="en-US" sz="1400">
                <a:latin typeface="+mj-lt"/>
              </a:rPr>
              <a:t>.</a:t>
            </a:r>
            <a:endParaRPr lang="en-US" sz="1400" b="1">
              <a:latin typeface="+mj-lt"/>
            </a:endParaRPr>
          </a:p>
          <a:p>
            <a:pPr marL="411480" indent="0">
              <a:lnSpc>
                <a:spcPct val="100000"/>
              </a:lnSpc>
              <a:spcBef>
                <a:spcPts val="200"/>
              </a:spcBef>
              <a:buFont typeface="Arial" panose="020B0604020202020204" pitchFamily="34" charset="0"/>
              <a:buNone/>
            </a:pPr>
            <a:r>
              <a:rPr lang="en-US" sz="800" i="1">
                <a:solidFill>
                  <a:schemeClr val="bg1">
                    <a:lumMod val="50000"/>
                  </a:schemeClr>
                </a:solidFill>
                <a:latin typeface="+mj-lt"/>
              </a:rPr>
              <a:t>Source: ZoomInfo</a:t>
            </a:r>
          </a:p>
        </p:txBody>
      </p:sp>
    </p:spTree>
    <p:extLst>
      <p:ext uri="{BB962C8B-B14F-4D97-AF65-F5344CB8AC3E}">
        <p14:creationId xmlns:p14="http://schemas.microsoft.com/office/powerpoint/2010/main" val="404413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6F404B9-C5D2-DAD1-A4FF-21BF161955B7}"/>
              </a:ext>
            </a:extLst>
          </p:cNvPr>
          <p:cNvSpPr>
            <a:spLocks noGrp="1"/>
          </p:cNvSpPr>
          <p:nvPr>
            <p:ph type="sldNum" sz="quarter" idx="12"/>
          </p:nvPr>
        </p:nvSpPr>
        <p:spPr>
          <a:xfrm>
            <a:off x="8610600" y="6356350"/>
            <a:ext cx="2743200" cy="365125"/>
          </a:xfrm>
        </p:spPr>
        <p:txBody>
          <a:bodyPr/>
          <a:lstStyle/>
          <a:p>
            <a:fld id="{FB09863B-B5D3-664B-B834-E0BC41DBAEA2}" type="slidenum">
              <a:rPr lang="en-US" smtClean="0"/>
              <a:t>7</a:t>
            </a:fld>
            <a:endParaRPr lang="en-US"/>
          </a:p>
        </p:txBody>
      </p:sp>
      <p:sp>
        <p:nvSpPr>
          <p:cNvPr id="4" name="Title 4">
            <a:extLst>
              <a:ext uri="{FF2B5EF4-FFF2-40B4-BE49-F238E27FC236}">
                <a16:creationId xmlns:a16="http://schemas.microsoft.com/office/drawing/2014/main" id="{580B325B-48EE-67C6-AAF6-4DD442D3971E}"/>
              </a:ext>
            </a:extLst>
          </p:cNvPr>
          <p:cNvSpPr txBox="1">
            <a:spLocks/>
          </p:cNvSpPr>
          <p:nvPr/>
        </p:nvSpPr>
        <p:spPr>
          <a:xfrm>
            <a:off x="838200" y="365125"/>
            <a:ext cx="10515600" cy="919665"/>
          </a:xfrm>
          <a:prstGeom prst="rect">
            <a:avLst/>
          </a:prstGeom>
        </p:spPr>
        <p:txBody>
          <a:bodyPr anchor="ctr">
            <a:normAutofit fontScale="97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2025 Events</a:t>
            </a:r>
            <a:endParaRPr lang="en-US" sz="1200" b="0"/>
          </a:p>
        </p:txBody>
      </p:sp>
      <p:sp>
        <p:nvSpPr>
          <p:cNvPr id="5" name="Content Placeholder 5">
            <a:extLst>
              <a:ext uri="{FF2B5EF4-FFF2-40B4-BE49-F238E27FC236}">
                <a16:creationId xmlns:a16="http://schemas.microsoft.com/office/drawing/2014/main" id="{7E619646-CA7F-246C-CC56-760F319C8A53}"/>
              </a:ext>
            </a:extLst>
          </p:cNvPr>
          <p:cNvSpPr txBox="1">
            <a:spLocks/>
          </p:cNvSpPr>
          <p:nvPr/>
        </p:nvSpPr>
        <p:spPr>
          <a:xfrm>
            <a:off x="838199" y="1247773"/>
            <a:ext cx="10398541" cy="807601"/>
          </a:xfrm>
          <a:prstGeom prst="rect">
            <a:avLst/>
          </a:prstGeom>
        </p:spPr>
        <p:txBody>
          <a:bodyPr numCol="1" spcCol="18288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800"/>
              </a:spcBef>
              <a:buFont typeface="Arial" panose="020B0604020202020204" pitchFamily="34" charset="0"/>
              <a:buNone/>
            </a:pPr>
            <a:r>
              <a:rPr lang="en-US" sz="1400" b="1"/>
              <a:t>APHSA offers a diverse slate of conferences, events, meetings, podcasts, webinars, and on-demand webinars designed to educate and inform our members and other individuals in the human services sector. </a:t>
            </a:r>
            <a:r>
              <a:rPr lang="en-US" sz="1400"/>
              <a:t>Our events showcase innovations in human services to keep you informed on what is happening in Congress and the Administration and to foster peer-to-peer engagement.</a:t>
            </a:r>
          </a:p>
        </p:txBody>
      </p:sp>
      <p:sp>
        <p:nvSpPr>
          <p:cNvPr id="6" name="TextBox 5">
            <a:extLst>
              <a:ext uri="{FF2B5EF4-FFF2-40B4-BE49-F238E27FC236}">
                <a16:creationId xmlns:a16="http://schemas.microsoft.com/office/drawing/2014/main" id="{00F64924-0287-040E-8D2E-CABAE41AD691}"/>
              </a:ext>
            </a:extLst>
          </p:cNvPr>
          <p:cNvSpPr txBox="1"/>
          <p:nvPr/>
        </p:nvSpPr>
        <p:spPr>
          <a:xfrm>
            <a:off x="2753807" y="6133442"/>
            <a:ext cx="6684386" cy="584775"/>
          </a:xfrm>
          <a:prstGeom prst="rect">
            <a:avLst/>
          </a:prstGeom>
          <a:noFill/>
        </p:spPr>
        <p:txBody>
          <a:bodyPr wrap="square" lIns="91440" tIns="45720" rIns="91440" bIns="45720" numCol="1" spcCol="182880" rtlCol="0" anchor="t">
            <a:spAutoFit/>
          </a:bodyPr>
          <a:lstStyle/>
          <a:p>
            <a:pPr algn="ctr"/>
            <a:r>
              <a:rPr lang="en-US" sz="900" i="1"/>
              <a:t>For assistance with APHSA events and conferences, please email </a:t>
            </a:r>
            <a:r>
              <a:rPr lang="en-US" sz="900" i="1">
                <a:hlinkClick r:id="rId3">
                  <a:extLst>
                    <a:ext uri="{A12FA001-AC4F-418D-AE19-62706E023703}">
                      <ahyp:hlinkClr xmlns:ahyp="http://schemas.microsoft.com/office/drawing/2018/hyperlinkcolor" val="tx"/>
                    </a:ext>
                  </a:extLst>
                </a:hlinkClick>
              </a:rPr>
              <a:t>aphsaconferences@aphsa.org</a:t>
            </a:r>
            <a:r>
              <a:rPr lang="en-US" sz="900" i="1"/>
              <a:t>.</a:t>
            </a:r>
          </a:p>
          <a:p>
            <a:pPr algn="ctr">
              <a:spcBef>
                <a:spcPts val="600"/>
              </a:spcBef>
            </a:pPr>
            <a:r>
              <a:rPr lang="en-US" sz="900" i="1"/>
              <a:t>**The sponsorship offerings in this prospectus exclude benefits for and sponsorship of the 2025 ISM Education Conference &amp; Expo. To learn more about the ISM 2025 sponsorship opportunities, please visit </a:t>
            </a:r>
            <a:r>
              <a:rPr lang="en-US" sz="900" dirty="0">
                <a:ea typeface="+mn-lt"/>
                <a:cs typeface="+mn-lt"/>
                <a:hlinkClick r:id="rId4">
                  <a:extLst>
                    <a:ext uri="{A12FA001-AC4F-418D-AE19-62706E023703}">
                      <ahyp:hlinkClr xmlns:ahyp="http://schemas.microsoft.com/office/drawing/2018/hyperlinkcolor" val="tx"/>
                    </a:ext>
                  </a:extLst>
                </a:hlinkClick>
              </a:rPr>
              <a:t>https://aphsa.org/events/ism-conference/</a:t>
            </a:r>
            <a:r>
              <a:rPr lang="en-US" sz="900" i="1" dirty="0"/>
              <a:t>.</a:t>
            </a:r>
            <a:endParaRPr lang="en-US" sz="900" i="1"/>
          </a:p>
        </p:txBody>
      </p:sp>
      <p:sp>
        <p:nvSpPr>
          <p:cNvPr id="7" name="Rounded Rectangle 6">
            <a:extLst>
              <a:ext uri="{FF2B5EF4-FFF2-40B4-BE49-F238E27FC236}">
                <a16:creationId xmlns:a16="http://schemas.microsoft.com/office/drawing/2014/main" id="{556AF0F9-5DD3-F811-1139-C85AE1476817}"/>
              </a:ext>
            </a:extLst>
          </p:cNvPr>
          <p:cNvSpPr/>
          <p:nvPr/>
        </p:nvSpPr>
        <p:spPr>
          <a:xfrm>
            <a:off x="6205565" y="2164325"/>
            <a:ext cx="1766939" cy="3889422"/>
          </a:xfrm>
          <a:prstGeom prst="roundRect">
            <a:avLst>
              <a:gd name="adj" fmla="val 3863"/>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5">
            <a:extLst>
              <a:ext uri="{FF2B5EF4-FFF2-40B4-BE49-F238E27FC236}">
                <a16:creationId xmlns:a16="http://schemas.microsoft.com/office/drawing/2014/main" id="{CED03AB5-CE92-F498-7826-6CF7AD9B98FA}"/>
              </a:ext>
            </a:extLst>
          </p:cNvPr>
          <p:cNvSpPr txBox="1">
            <a:spLocks/>
          </p:cNvSpPr>
          <p:nvPr/>
        </p:nvSpPr>
        <p:spPr>
          <a:xfrm>
            <a:off x="2509739" y="5159637"/>
            <a:ext cx="1672507" cy="82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defPPr>
              <a:defRPr lang="en-US"/>
            </a:defPPr>
            <a:lvl1pPr algn="ctr" defTabSz="457200" fontAlgn="base">
              <a:spcBef>
                <a:spcPct val="20000"/>
              </a:spcBef>
              <a:spcAft>
                <a:spcPct val="0"/>
              </a:spcAft>
              <a:buFont typeface="Arial" panose="020B0604020202020204" pitchFamily="34" charset="0"/>
              <a:defRPr sz="2000" b="1">
                <a:latin typeface="+mj-lt"/>
                <a:ea typeface="Helvetica" charset="0"/>
                <a:cs typeface="Helvetica" charset="0"/>
              </a:defRPr>
            </a:lvl1pPr>
            <a:lvl2pPr defTabSz="457200" fontAlgn="base">
              <a:spcBef>
                <a:spcPct val="20000"/>
              </a:spcBef>
              <a:spcAft>
                <a:spcPct val="0"/>
              </a:spcAft>
              <a:buFont typeface="Arial" panose="020B0604020202020204" pitchFamily="34" charset="0"/>
              <a:defRPr>
                <a:ea typeface="Helvetica" charset="0"/>
                <a:cs typeface="Helvetica" charset="0"/>
              </a:defRPr>
            </a:lvl2pPr>
            <a:lvl3pPr defTabSz="457200" fontAlgn="base">
              <a:spcBef>
                <a:spcPct val="20000"/>
              </a:spcBef>
              <a:spcAft>
                <a:spcPct val="0"/>
              </a:spcAft>
              <a:buFont typeface="Arial" panose="020B0604020202020204" pitchFamily="34" charset="0"/>
              <a:defRPr>
                <a:ea typeface="Helvetica" charset="0"/>
                <a:cs typeface="Helvetica" charset="0"/>
              </a:defRPr>
            </a:lvl3pPr>
            <a:lvl4pPr defTabSz="457200" fontAlgn="base">
              <a:spcBef>
                <a:spcPct val="20000"/>
              </a:spcBef>
              <a:spcAft>
                <a:spcPct val="0"/>
              </a:spcAft>
              <a:buFont typeface="Arial" panose="020B0604020202020204" pitchFamily="34" charset="0"/>
              <a:defRPr>
                <a:ea typeface="Helvetica" charset="0"/>
                <a:cs typeface="Helvetica" charset="0"/>
              </a:defRPr>
            </a:lvl4pPr>
            <a:lvl5pPr defTabSz="457200" fontAlgn="base">
              <a:spcBef>
                <a:spcPct val="20000"/>
              </a:spcBef>
              <a:spcAft>
                <a:spcPct val="0"/>
              </a:spcAft>
              <a:buFont typeface="Arial" panose="020B0604020202020204" pitchFamily="34" charset="0"/>
              <a:defRPr>
                <a:ea typeface="Helvetica" charset="0"/>
                <a:cs typeface="Helvetica"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spcBef>
                <a:spcPts val="200"/>
              </a:spcBef>
            </a:pPr>
            <a:r>
              <a:rPr lang="en-US" sz="1600"/>
              <a:t>June 1-4</a:t>
            </a:r>
            <a:br>
              <a:rPr lang="en-US" sz="1600"/>
            </a:br>
            <a:r>
              <a:rPr lang="en-US" sz="900"/>
              <a:t>Marriott Philadelphia Downtown</a:t>
            </a:r>
            <a:br>
              <a:rPr lang="en-US" sz="900"/>
            </a:br>
            <a:r>
              <a:rPr lang="en-US" sz="900"/>
              <a:t>Philadelphia, PA</a:t>
            </a:r>
          </a:p>
        </p:txBody>
      </p:sp>
      <p:pic>
        <p:nvPicPr>
          <p:cNvPr id="9" name="Content Placeholder 21" descr="A black and blue sign with red text&#10;&#10;Description automatically generated">
            <a:extLst>
              <a:ext uri="{FF2B5EF4-FFF2-40B4-BE49-F238E27FC236}">
                <a16:creationId xmlns:a16="http://schemas.microsoft.com/office/drawing/2014/main" id="{A6166977-364D-3C41-14AB-B287E0DF23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9153"/>
          <a:stretch/>
        </p:blipFill>
        <p:spPr bwMode="auto">
          <a:xfrm>
            <a:off x="2730884" y="3794185"/>
            <a:ext cx="1230217" cy="45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935A8B22-AEE5-16F4-7C43-D1ED82447DB5}"/>
              </a:ext>
            </a:extLst>
          </p:cNvPr>
          <p:cNvSpPr>
            <a:spLocks/>
          </p:cNvSpPr>
          <p:nvPr/>
        </p:nvSpPr>
        <p:spPr>
          <a:xfrm>
            <a:off x="2618595" y="2239789"/>
            <a:ext cx="1454795" cy="1454041"/>
          </a:xfrm>
          <a:prstGeom prst="roundRect">
            <a:avLst/>
          </a:prstGeom>
          <a:blipFill>
            <a:blip r:embed="rId6" cstate="print">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1" name="Content Placeholder 5">
            <a:extLst>
              <a:ext uri="{FF2B5EF4-FFF2-40B4-BE49-F238E27FC236}">
                <a16:creationId xmlns:a16="http://schemas.microsoft.com/office/drawing/2014/main" id="{BB5FDBC9-521A-07EA-C93E-9ADF623E94A8}"/>
              </a:ext>
            </a:extLst>
          </p:cNvPr>
          <p:cNvSpPr txBox="1">
            <a:spLocks/>
          </p:cNvSpPr>
          <p:nvPr/>
        </p:nvSpPr>
        <p:spPr bwMode="auto">
          <a:xfrm>
            <a:off x="4383182" y="5159637"/>
            <a:ext cx="1672507" cy="82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latin typeface="+mj-lt"/>
              </a:rPr>
              <a:t>August 24-27</a:t>
            </a:r>
            <a:br>
              <a:rPr lang="en-US" sz="900" b="1">
                <a:latin typeface="+mj-lt"/>
              </a:rPr>
            </a:br>
            <a:r>
              <a:rPr lang="en-US" sz="900" b="1">
                <a:latin typeface="+mj-lt"/>
              </a:rPr>
              <a:t>Hilton Minneapolis</a:t>
            </a:r>
            <a:br>
              <a:rPr lang="en-US" sz="900" b="1">
                <a:latin typeface="+mj-lt"/>
              </a:rPr>
            </a:br>
            <a:r>
              <a:rPr lang="en-US" sz="900" b="1">
                <a:latin typeface="+mj-lt"/>
              </a:rPr>
              <a:t>Minneapolis, MN</a:t>
            </a:r>
          </a:p>
        </p:txBody>
      </p:sp>
      <p:sp>
        <p:nvSpPr>
          <p:cNvPr id="12" name="Rounded Rectangle 11">
            <a:extLst>
              <a:ext uri="{FF2B5EF4-FFF2-40B4-BE49-F238E27FC236}">
                <a16:creationId xmlns:a16="http://schemas.microsoft.com/office/drawing/2014/main" id="{CB7934C1-9C7B-DAEF-FD1B-61B156197528}"/>
              </a:ext>
            </a:extLst>
          </p:cNvPr>
          <p:cNvSpPr/>
          <p:nvPr/>
        </p:nvSpPr>
        <p:spPr>
          <a:xfrm>
            <a:off x="4492038" y="2239789"/>
            <a:ext cx="1454795" cy="1454041"/>
          </a:xfrm>
          <a:prstGeom prst="roundRect">
            <a:avLst/>
          </a:prstGeom>
          <a:blipFill>
            <a:blip r:embed="rId7" cstate="print">
              <a:extLst>
                <a:ext uri="{28A0092B-C50C-407E-A947-70E740481C1C}">
                  <a14:useLocalDpi xmlns:a14="http://schemas.microsoft.com/office/drawing/2010/main"/>
                </a:ext>
              </a:extLst>
            </a:blip>
            <a:srcRect/>
            <a:stretch>
              <a:fillRect l="449"/>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81AA2EB3-EDE6-C02B-C5F9-274EBA33D5D4}"/>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432508" y="3775320"/>
            <a:ext cx="1573854" cy="496298"/>
          </a:xfrm>
          <a:prstGeom prst="rect">
            <a:avLst/>
          </a:prstGeom>
        </p:spPr>
      </p:pic>
      <p:sp>
        <p:nvSpPr>
          <p:cNvPr id="14" name="Content Placeholder 5">
            <a:extLst>
              <a:ext uri="{FF2B5EF4-FFF2-40B4-BE49-F238E27FC236}">
                <a16:creationId xmlns:a16="http://schemas.microsoft.com/office/drawing/2014/main" id="{214B7549-698A-B7AE-9DA9-8C2893652320}"/>
              </a:ext>
            </a:extLst>
          </p:cNvPr>
          <p:cNvSpPr txBox="1">
            <a:spLocks/>
          </p:cNvSpPr>
          <p:nvPr/>
        </p:nvSpPr>
        <p:spPr bwMode="auto">
          <a:xfrm>
            <a:off x="8127804" y="5159637"/>
            <a:ext cx="1672507" cy="82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latin typeface="+mj-lt"/>
              </a:rPr>
              <a:t>October 5-8</a:t>
            </a:r>
            <a:br>
              <a:rPr lang="en-US" sz="900" b="1">
                <a:latin typeface="+mj-lt"/>
              </a:rPr>
            </a:br>
            <a:r>
              <a:rPr lang="en-US" sz="900" b="1">
                <a:latin typeface="+mj-lt"/>
              </a:rPr>
              <a:t>Sheraton Norfolk Waterside Hotel</a:t>
            </a:r>
            <a:br>
              <a:rPr lang="en-US" sz="900" b="1">
                <a:latin typeface="+mj-lt"/>
              </a:rPr>
            </a:br>
            <a:r>
              <a:rPr lang="en-US" sz="900" b="1">
                <a:latin typeface="+mj-lt"/>
              </a:rPr>
              <a:t>Norfolk, VA</a:t>
            </a:r>
          </a:p>
        </p:txBody>
      </p:sp>
      <p:sp>
        <p:nvSpPr>
          <p:cNvPr id="15" name="Rounded Rectangle 14">
            <a:extLst>
              <a:ext uri="{FF2B5EF4-FFF2-40B4-BE49-F238E27FC236}">
                <a16:creationId xmlns:a16="http://schemas.microsoft.com/office/drawing/2014/main" id="{A3C27254-72A8-CEE4-749B-12E47A4E1661}"/>
              </a:ext>
            </a:extLst>
          </p:cNvPr>
          <p:cNvSpPr/>
          <p:nvPr/>
        </p:nvSpPr>
        <p:spPr>
          <a:xfrm>
            <a:off x="8236660" y="2239789"/>
            <a:ext cx="1454795" cy="1454041"/>
          </a:xfrm>
          <a:prstGeom prst="roundRect">
            <a:avLst/>
          </a:prstGeom>
          <a:blipFill>
            <a:blip r:embed="rId9" cstate="print">
              <a:extLst>
                <a:ext uri="{28A0092B-C50C-407E-A947-70E740481C1C}">
                  <a14:useLocalDpi xmlns:a14="http://schemas.microsoft.com/office/drawing/2010/main"/>
                </a:ext>
              </a:extLst>
            </a:blip>
            <a:srcRect/>
            <a:stretch>
              <a:fillRect l="667"/>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16" name="Content Placeholder 5">
            <a:extLst>
              <a:ext uri="{FF2B5EF4-FFF2-40B4-BE49-F238E27FC236}">
                <a16:creationId xmlns:a16="http://schemas.microsoft.com/office/drawing/2014/main" id="{D8B0A9A1-6AFA-DC13-AF90-D266B2A21389}"/>
              </a:ext>
            </a:extLst>
          </p:cNvPr>
          <p:cNvSpPr txBox="1">
            <a:spLocks/>
          </p:cNvSpPr>
          <p:nvPr/>
        </p:nvSpPr>
        <p:spPr bwMode="auto">
          <a:xfrm>
            <a:off x="6131246" y="5159637"/>
            <a:ext cx="1922069" cy="86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latin typeface="+mj-lt"/>
                <a:cs typeface="Helvetica"/>
              </a:rPr>
              <a:t>September 14-17</a:t>
            </a:r>
            <a:endParaRPr lang="en-US" sz="1600" b="1">
              <a:latin typeface="+mj-lt"/>
            </a:endParaRPr>
          </a:p>
          <a:p>
            <a:pPr algn="ctr">
              <a:lnSpc>
                <a:spcPct val="90000"/>
              </a:lnSpc>
            </a:pPr>
            <a:r>
              <a:rPr lang="en-US" sz="900" b="1">
                <a:latin typeface="+mj-lt"/>
                <a:cs typeface="Helvetica"/>
              </a:rPr>
              <a:t>Reno-Sparks Convention Center</a:t>
            </a:r>
            <a:br>
              <a:rPr lang="en-US" sz="900" b="1">
                <a:latin typeface="+mj-lt"/>
              </a:rPr>
            </a:br>
            <a:r>
              <a:rPr lang="en-US" sz="900" b="1">
                <a:latin typeface="+mj-lt"/>
                <a:cs typeface="Helvetica"/>
              </a:rPr>
              <a:t>Atlantis Resort </a:t>
            </a:r>
            <a:br>
              <a:rPr lang="en-US" sz="900" b="1">
                <a:latin typeface="+mj-lt"/>
              </a:rPr>
            </a:br>
            <a:r>
              <a:rPr lang="en-US" sz="900" b="1">
                <a:latin typeface="+mj-lt"/>
                <a:cs typeface="Helvetica"/>
              </a:rPr>
              <a:t>Peppermill Resort</a:t>
            </a:r>
            <a:br>
              <a:rPr lang="en-US" sz="900" b="1">
                <a:latin typeface="+mj-lt"/>
              </a:rPr>
            </a:br>
            <a:r>
              <a:rPr lang="en-US" sz="900" b="1">
                <a:latin typeface="+mj-lt"/>
                <a:cs typeface="Helvetica"/>
              </a:rPr>
              <a:t>Reno, NV</a:t>
            </a:r>
          </a:p>
        </p:txBody>
      </p:sp>
      <p:sp>
        <p:nvSpPr>
          <p:cNvPr id="17" name="Rounded Rectangle 16">
            <a:extLst>
              <a:ext uri="{FF2B5EF4-FFF2-40B4-BE49-F238E27FC236}">
                <a16:creationId xmlns:a16="http://schemas.microsoft.com/office/drawing/2014/main" id="{FF0765F0-DCA2-950F-D12C-FDF354F2D8ED}"/>
              </a:ext>
            </a:extLst>
          </p:cNvPr>
          <p:cNvSpPr/>
          <p:nvPr/>
        </p:nvSpPr>
        <p:spPr>
          <a:xfrm>
            <a:off x="6364883" y="2239789"/>
            <a:ext cx="1454795" cy="1454041"/>
          </a:xfrm>
          <a:prstGeom prst="roundRect">
            <a:avLst/>
          </a:prstGeom>
          <a:blipFill>
            <a:blip r:embed="rId10" cstate="print">
              <a:extLst>
                <a:ext uri="{28A0092B-C50C-407E-A947-70E740481C1C}">
                  <a14:useLocalDpi xmlns:a14="http://schemas.microsoft.com/office/drawing/2010/main"/>
                </a:ext>
              </a:extLst>
            </a:blip>
            <a:srcRect/>
            <a:stretch>
              <a:fillRect l="1127"/>
            </a:stretch>
          </a:blip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pic>
        <p:nvPicPr>
          <p:cNvPr id="18" name="Picture 17" descr="A red circle with white text&#10;&#10;Description automatically generated">
            <a:extLst>
              <a:ext uri="{FF2B5EF4-FFF2-40B4-BE49-F238E27FC236}">
                <a16:creationId xmlns:a16="http://schemas.microsoft.com/office/drawing/2014/main" id="{1989F1F3-517B-5499-066B-19B2B4AB672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805146" y="3736335"/>
            <a:ext cx="574268" cy="574269"/>
          </a:xfrm>
          <a:prstGeom prst="rect">
            <a:avLst/>
          </a:prstGeom>
        </p:spPr>
      </p:pic>
      <p:sp>
        <p:nvSpPr>
          <p:cNvPr id="19" name="Content Placeholder 5">
            <a:extLst>
              <a:ext uri="{FF2B5EF4-FFF2-40B4-BE49-F238E27FC236}">
                <a16:creationId xmlns:a16="http://schemas.microsoft.com/office/drawing/2014/main" id="{79CF49DE-87BA-EAC1-BB05-CAF52BB821B2}"/>
              </a:ext>
            </a:extLst>
          </p:cNvPr>
          <p:cNvSpPr txBox="1">
            <a:spLocks/>
          </p:cNvSpPr>
          <p:nvPr/>
        </p:nvSpPr>
        <p:spPr bwMode="auto">
          <a:xfrm>
            <a:off x="9999743" y="5159637"/>
            <a:ext cx="1672507" cy="82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600" b="1">
                <a:latin typeface="+mj-lt"/>
              </a:rPr>
              <a:t>October 19-22</a:t>
            </a:r>
            <a:br>
              <a:rPr lang="en-US" sz="900" b="1">
                <a:latin typeface="+mj-lt"/>
              </a:rPr>
            </a:br>
            <a:r>
              <a:rPr lang="en-US" sz="900" b="1">
                <a:latin typeface="+mj-lt"/>
              </a:rPr>
              <a:t>Peppermill Resort</a:t>
            </a:r>
            <a:br>
              <a:rPr lang="en-US" sz="900" b="1">
                <a:latin typeface="+mj-lt"/>
              </a:rPr>
            </a:br>
            <a:r>
              <a:rPr lang="en-US" sz="900" b="1">
                <a:latin typeface="+mj-lt"/>
              </a:rPr>
              <a:t>Reno, NV</a:t>
            </a:r>
          </a:p>
        </p:txBody>
      </p:sp>
      <p:sp>
        <p:nvSpPr>
          <p:cNvPr id="20" name="Rounded Rectangle 19">
            <a:extLst>
              <a:ext uri="{FF2B5EF4-FFF2-40B4-BE49-F238E27FC236}">
                <a16:creationId xmlns:a16="http://schemas.microsoft.com/office/drawing/2014/main" id="{A45265CA-0464-095C-9316-DFA4BCCA2432}"/>
              </a:ext>
            </a:extLst>
          </p:cNvPr>
          <p:cNvSpPr/>
          <p:nvPr/>
        </p:nvSpPr>
        <p:spPr>
          <a:xfrm>
            <a:off x="10108599" y="2239789"/>
            <a:ext cx="1454795" cy="1454041"/>
          </a:xfrm>
          <a:prstGeom prst="roundRect">
            <a:avLst/>
          </a:prstGeom>
          <a:blipFill>
            <a:blip r:embed="rId12" cstate="print">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a:p>
        </p:txBody>
      </p:sp>
      <p:pic>
        <p:nvPicPr>
          <p:cNvPr id="21" name="Picture 20" descr="A red circle with white text&#10;&#10;Description automatically generated">
            <a:extLst>
              <a:ext uri="{FF2B5EF4-FFF2-40B4-BE49-F238E27FC236}">
                <a16:creationId xmlns:a16="http://schemas.microsoft.com/office/drawing/2014/main" id="{ADEBB92E-6E09-2DD7-B727-BF43FD08E9B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22749" y="3710222"/>
            <a:ext cx="626495" cy="626495"/>
          </a:xfrm>
          <a:prstGeom prst="rect">
            <a:avLst/>
          </a:prstGeom>
        </p:spPr>
      </p:pic>
      <p:cxnSp>
        <p:nvCxnSpPr>
          <p:cNvPr id="22" name="Straight Connector 21">
            <a:extLst>
              <a:ext uri="{FF2B5EF4-FFF2-40B4-BE49-F238E27FC236}">
                <a16:creationId xmlns:a16="http://schemas.microsoft.com/office/drawing/2014/main" id="{9019A4DB-5437-158F-527B-5764AB22F432}"/>
              </a:ext>
            </a:extLst>
          </p:cNvPr>
          <p:cNvCxnSpPr>
            <a:cxnSpLocks/>
          </p:cNvCxnSpPr>
          <p:nvPr/>
        </p:nvCxnSpPr>
        <p:spPr>
          <a:xfrm>
            <a:off x="2393256" y="2115016"/>
            <a:ext cx="0" cy="3886200"/>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sp>
        <p:nvSpPr>
          <p:cNvPr id="23" name="Content Placeholder 5">
            <a:extLst>
              <a:ext uri="{FF2B5EF4-FFF2-40B4-BE49-F238E27FC236}">
                <a16:creationId xmlns:a16="http://schemas.microsoft.com/office/drawing/2014/main" id="{B02FAC48-AA41-7564-A7D5-EDF080F03580}"/>
              </a:ext>
            </a:extLst>
          </p:cNvPr>
          <p:cNvSpPr txBox="1">
            <a:spLocks/>
          </p:cNvSpPr>
          <p:nvPr/>
        </p:nvSpPr>
        <p:spPr bwMode="auto">
          <a:xfrm>
            <a:off x="2509739" y="4362125"/>
            <a:ext cx="1672507"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sz="1050" b="1">
                <a:solidFill>
                  <a:schemeClr val="accent1"/>
                </a:solidFill>
                <a:latin typeface="+mj-lt"/>
                <a:hlinkClick r:id="rId14"/>
              </a:rPr>
              <a:t>APHSA</a:t>
            </a:r>
            <a:br>
              <a:rPr lang="en-US" sz="1050" b="1">
                <a:solidFill>
                  <a:schemeClr val="accent1"/>
                </a:solidFill>
                <a:latin typeface="+mj-lt"/>
                <a:hlinkClick r:id="rId14"/>
              </a:rPr>
            </a:br>
            <a:r>
              <a:rPr lang="en-US" sz="1050" b="1">
                <a:solidFill>
                  <a:schemeClr val="accent1"/>
                </a:solidFill>
                <a:latin typeface="+mj-lt"/>
                <a:hlinkClick r:id="rId14"/>
              </a:rPr>
              <a:t>National Human Services Summit (Summit) </a:t>
            </a:r>
            <a:endParaRPr lang="en-US" sz="600" b="1">
              <a:solidFill>
                <a:schemeClr val="accent1"/>
              </a:solidFill>
              <a:latin typeface="+mj-lt"/>
            </a:endParaRPr>
          </a:p>
        </p:txBody>
      </p:sp>
      <p:sp>
        <p:nvSpPr>
          <p:cNvPr id="24" name="Content Placeholder 5">
            <a:extLst>
              <a:ext uri="{FF2B5EF4-FFF2-40B4-BE49-F238E27FC236}">
                <a16:creationId xmlns:a16="http://schemas.microsoft.com/office/drawing/2014/main" id="{CFC286E5-05A1-4C87-2E74-14DDAE157151}"/>
              </a:ext>
            </a:extLst>
          </p:cNvPr>
          <p:cNvSpPr txBox="1">
            <a:spLocks/>
          </p:cNvSpPr>
          <p:nvPr/>
        </p:nvSpPr>
        <p:spPr bwMode="auto">
          <a:xfrm>
            <a:off x="4383182" y="4362125"/>
            <a:ext cx="1672507"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sz="1050" b="1">
                <a:solidFill>
                  <a:schemeClr val="accent1"/>
                </a:solidFill>
                <a:latin typeface="+mj-lt"/>
                <a:hlinkClick r:id="rId15"/>
              </a:rPr>
              <a:t>Economic Mobility &amp; Well-Being (EMWB) Conference</a:t>
            </a:r>
            <a:endParaRPr lang="en-US" sz="600" b="1">
              <a:solidFill>
                <a:schemeClr val="accent1"/>
              </a:solidFill>
              <a:latin typeface="+mj-lt"/>
            </a:endParaRPr>
          </a:p>
        </p:txBody>
      </p:sp>
      <p:sp>
        <p:nvSpPr>
          <p:cNvPr id="25" name="Content Placeholder 5">
            <a:extLst>
              <a:ext uri="{FF2B5EF4-FFF2-40B4-BE49-F238E27FC236}">
                <a16:creationId xmlns:a16="http://schemas.microsoft.com/office/drawing/2014/main" id="{32322AA0-33B9-5529-23BD-A25ED08FE6D1}"/>
              </a:ext>
            </a:extLst>
          </p:cNvPr>
          <p:cNvSpPr txBox="1">
            <a:spLocks/>
          </p:cNvSpPr>
          <p:nvPr/>
        </p:nvSpPr>
        <p:spPr bwMode="auto">
          <a:xfrm>
            <a:off x="6256027" y="4362125"/>
            <a:ext cx="1672507"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sz="1050" b="1">
                <a:solidFill>
                  <a:schemeClr val="accent1"/>
                </a:solidFill>
                <a:latin typeface="+mj-lt"/>
                <a:hlinkClick r:id="rId4"/>
              </a:rPr>
              <a:t>IT Solutions Management</a:t>
            </a:r>
            <a:br>
              <a:rPr lang="en-US" sz="1050" b="1">
                <a:solidFill>
                  <a:schemeClr val="accent1"/>
                </a:solidFill>
                <a:latin typeface="+mj-lt"/>
                <a:hlinkClick r:id="rId4"/>
              </a:rPr>
            </a:br>
            <a:r>
              <a:rPr lang="en-US" sz="1050" b="1">
                <a:solidFill>
                  <a:schemeClr val="accent1"/>
                </a:solidFill>
                <a:latin typeface="+mj-lt"/>
                <a:hlinkClick r:id="rId4"/>
              </a:rPr>
              <a:t>for Human Services (ISM) Education</a:t>
            </a:r>
            <a:br>
              <a:rPr lang="en-US" sz="1050" b="1">
                <a:solidFill>
                  <a:schemeClr val="accent1"/>
                </a:solidFill>
                <a:latin typeface="+mj-lt"/>
                <a:hlinkClick r:id="rId4"/>
              </a:rPr>
            </a:br>
            <a:r>
              <a:rPr lang="en-US" sz="1050" b="1">
                <a:solidFill>
                  <a:schemeClr val="accent1"/>
                </a:solidFill>
                <a:latin typeface="+mj-lt"/>
                <a:hlinkClick r:id="rId4"/>
              </a:rPr>
              <a:t>Conference &amp; Expo **</a:t>
            </a:r>
            <a:endParaRPr lang="en-US" sz="1050" b="1">
              <a:solidFill>
                <a:schemeClr val="accent1"/>
              </a:solidFill>
              <a:latin typeface="+mj-lt"/>
            </a:endParaRPr>
          </a:p>
        </p:txBody>
      </p:sp>
      <p:sp>
        <p:nvSpPr>
          <p:cNvPr id="26" name="Content Placeholder 5">
            <a:extLst>
              <a:ext uri="{FF2B5EF4-FFF2-40B4-BE49-F238E27FC236}">
                <a16:creationId xmlns:a16="http://schemas.microsoft.com/office/drawing/2014/main" id="{576C65BC-AD90-A5A8-9CA7-166FC3D7D758}"/>
              </a:ext>
            </a:extLst>
          </p:cNvPr>
          <p:cNvSpPr txBox="1">
            <a:spLocks/>
          </p:cNvSpPr>
          <p:nvPr/>
        </p:nvSpPr>
        <p:spPr bwMode="auto">
          <a:xfrm>
            <a:off x="8127804" y="4362125"/>
            <a:ext cx="1672507"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sz="1050" b="1">
                <a:solidFill>
                  <a:schemeClr val="accent1"/>
                </a:solidFill>
                <a:latin typeface="+mj-lt"/>
                <a:hlinkClick r:id="rId16"/>
              </a:rPr>
              <a:t>National Staff Development and Training Association (NSDTA) Education Conference</a:t>
            </a:r>
            <a:endParaRPr lang="en-US" sz="1050" b="1">
              <a:solidFill>
                <a:schemeClr val="accent1"/>
              </a:solidFill>
              <a:latin typeface="+mj-lt"/>
            </a:endParaRPr>
          </a:p>
        </p:txBody>
      </p:sp>
      <p:sp>
        <p:nvSpPr>
          <p:cNvPr id="27" name="Content Placeholder 5">
            <a:extLst>
              <a:ext uri="{FF2B5EF4-FFF2-40B4-BE49-F238E27FC236}">
                <a16:creationId xmlns:a16="http://schemas.microsoft.com/office/drawing/2014/main" id="{A5443A7F-03E6-1B76-DD2C-3B66A0EA2D1E}"/>
              </a:ext>
            </a:extLst>
          </p:cNvPr>
          <p:cNvSpPr txBox="1">
            <a:spLocks/>
          </p:cNvSpPr>
          <p:nvPr/>
        </p:nvSpPr>
        <p:spPr bwMode="auto">
          <a:xfrm>
            <a:off x="9999743" y="4362125"/>
            <a:ext cx="1672507"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pPr>
            <a:r>
              <a:rPr lang="en-US" sz="1050" b="1">
                <a:solidFill>
                  <a:schemeClr val="accent1"/>
                </a:solidFill>
                <a:latin typeface="+mj-lt"/>
                <a:hlinkClick r:id="rId17"/>
              </a:rPr>
              <a:t>Public Human Services Attorneys (PHSA) Education Conference</a:t>
            </a:r>
            <a:endParaRPr lang="en-US" sz="1050" b="1">
              <a:solidFill>
                <a:schemeClr val="accent1"/>
              </a:solidFill>
              <a:latin typeface="+mj-lt"/>
            </a:endParaRPr>
          </a:p>
        </p:txBody>
      </p:sp>
      <p:grpSp>
        <p:nvGrpSpPr>
          <p:cNvPr id="28" name="Group 27">
            <a:extLst>
              <a:ext uri="{FF2B5EF4-FFF2-40B4-BE49-F238E27FC236}">
                <a16:creationId xmlns:a16="http://schemas.microsoft.com/office/drawing/2014/main" id="{F4A117D3-C58A-A141-1551-232240802B2D}"/>
              </a:ext>
            </a:extLst>
          </p:cNvPr>
          <p:cNvGrpSpPr/>
          <p:nvPr/>
        </p:nvGrpSpPr>
        <p:grpSpPr>
          <a:xfrm>
            <a:off x="8321536" y="3682971"/>
            <a:ext cx="1285043" cy="680997"/>
            <a:chOff x="6111901" y="3833111"/>
            <a:chExt cx="1285043" cy="680997"/>
          </a:xfrm>
        </p:grpSpPr>
        <p:pic>
          <p:nvPicPr>
            <p:cNvPr id="29" name="Picture 28" descr="A black background with red circle and blue text&#10;&#10;Description automatically generated">
              <a:extLst>
                <a:ext uri="{FF2B5EF4-FFF2-40B4-BE49-F238E27FC236}">
                  <a16:creationId xmlns:a16="http://schemas.microsoft.com/office/drawing/2014/main" id="{856AFAF0-086A-5032-D8C7-F27488244FD9}"/>
                </a:ext>
              </a:extLst>
            </p:cNvPr>
            <p:cNvPicPr>
              <a:picLocks noChangeAspect="1"/>
            </p:cNvPicPr>
            <p:nvPr/>
          </p:nvPicPr>
          <p:blipFill>
            <a:blip r:embed="rId18" cstate="print">
              <a:extLst>
                <a:ext uri="{28A0092B-C50C-407E-A947-70E740481C1C}">
                  <a14:useLocalDpi xmlns:a14="http://schemas.microsoft.com/office/drawing/2010/main"/>
                </a:ext>
              </a:extLst>
            </a:blip>
            <a:srcRect b="-6"/>
            <a:stretch/>
          </p:blipFill>
          <p:spPr>
            <a:xfrm>
              <a:off x="6111901" y="4405922"/>
              <a:ext cx="1285043" cy="108186"/>
            </a:xfrm>
            <a:prstGeom prst="rect">
              <a:avLst/>
            </a:prstGeom>
          </p:spPr>
        </p:pic>
        <p:pic>
          <p:nvPicPr>
            <p:cNvPr id="30" name="Picture 29">
              <a:extLst>
                <a:ext uri="{FF2B5EF4-FFF2-40B4-BE49-F238E27FC236}">
                  <a16:creationId xmlns:a16="http://schemas.microsoft.com/office/drawing/2014/main" id="{70E962BA-47C1-A587-93A8-2C84E3521D71}"/>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6441174" y="3833111"/>
              <a:ext cx="626495" cy="626495"/>
            </a:xfrm>
            <a:prstGeom prst="rect">
              <a:avLst/>
            </a:prstGeom>
          </p:spPr>
        </p:pic>
      </p:grpSp>
      <p:pic>
        <p:nvPicPr>
          <p:cNvPr id="31" name="Picture 30" descr="A black background with white text&#10;&#10;Description automatically generated">
            <a:extLst>
              <a:ext uri="{FF2B5EF4-FFF2-40B4-BE49-F238E27FC236}">
                <a16:creationId xmlns:a16="http://schemas.microsoft.com/office/drawing/2014/main" id="{8A031165-76EA-5661-2995-B576971650A1}"/>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873306" y="2962116"/>
            <a:ext cx="1200727" cy="865909"/>
          </a:xfrm>
          <a:prstGeom prst="rect">
            <a:avLst/>
          </a:prstGeom>
        </p:spPr>
      </p:pic>
      <p:pic>
        <p:nvPicPr>
          <p:cNvPr id="32" name="Picture 31" descr="A white text on a black background&#10;&#10;Description automatically generated">
            <a:extLst>
              <a:ext uri="{FF2B5EF4-FFF2-40B4-BE49-F238E27FC236}">
                <a16:creationId xmlns:a16="http://schemas.microsoft.com/office/drawing/2014/main" id="{813BF98E-44A8-C174-35B4-6217CFD586B3}"/>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852082" y="3045820"/>
            <a:ext cx="863600" cy="698500"/>
          </a:xfrm>
          <a:prstGeom prst="rect">
            <a:avLst/>
          </a:prstGeom>
        </p:spPr>
      </p:pic>
      <p:pic>
        <p:nvPicPr>
          <p:cNvPr id="33" name="Picture 32" descr="A black background with white text&#10;&#10;Description automatically generated">
            <a:extLst>
              <a:ext uri="{FF2B5EF4-FFF2-40B4-BE49-F238E27FC236}">
                <a16:creationId xmlns:a16="http://schemas.microsoft.com/office/drawing/2014/main" id="{B14C7B16-CD84-00DD-AF24-94D169F42CC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2983384" y="2950570"/>
            <a:ext cx="1235364" cy="889000"/>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23268512-4415-EF0D-BC8A-1BCC9D8706D4}"/>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911688" y="3115670"/>
            <a:ext cx="635000" cy="558800"/>
          </a:xfrm>
          <a:prstGeom prst="rect">
            <a:avLst/>
          </a:prstGeom>
        </p:spPr>
      </p:pic>
      <p:pic>
        <p:nvPicPr>
          <p:cNvPr id="35" name="Picture 34" descr="A black background with white text&#10;&#10;Description automatically generated">
            <a:extLst>
              <a:ext uri="{FF2B5EF4-FFF2-40B4-BE49-F238E27FC236}">
                <a16:creationId xmlns:a16="http://schemas.microsoft.com/office/drawing/2014/main" id="{D01B4F35-18C4-03CE-C147-5FDD25F129A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7176283" y="3115670"/>
            <a:ext cx="635000" cy="558800"/>
          </a:xfrm>
          <a:prstGeom prst="rect">
            <a:avLst/>
          </a:prstGeom>
        </p:spPr>
      </p:pic>
      <p:cxnSp>
        <p:nvCxnSpPr>
          <p:cNvPr id="36" name="Straight Connector 35">
            <a:extLst>
              <a:ext uri="{FF2B5EF4-FFF2-40B4-BE49-F238E27FC236}">
                <a16:creationId xmlns:a16="http://schemas.microsoft.com/office/drawing/2014/main" id="{196C4F7E-2849-B98B-1FC2-B8C4BAA33BD3}"/>
              </a:ext>
            </a:extLst>
          </p:cNvPr>
          <p:cNvCxnSpPr>
            <a:cxnSpLocks/>
          </p:cNvCxnSpPr>
          <p:nvPr/>
        </p:nvCxnSpPr>
        <p:spPr>
          <a:xfrm>
            <a:off x="4269074" y="2115016"/>
            <a:ext cx="0" cy="3886200"/>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9FAB670-0875-5241-BD0F-27F0350007AD}"/>
              </a:ext>
            </a:extLst>
          </p:cNvPr>
          <p:cNvCxnSpPr>
            <a:cxnSpLocks/>
          </p:cNvCxnSpPr>
          <p:nvPr/>
        </p:nvCxnSpPr>
        <p:spPr>
          <a:xfrm>
            <a:off x="6144892" y="2115016"/>
            <a:ext cx="0" cy="3886200"/>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DBD9554-E48C-6DA4-B332-E3E444EC5AC9}"/>
              </a:ext>
            </a:extLst>
          </p:cNvPr>
          <p:cNvCxnSpPr>
            <a:cxnSpLocks/>
          </p:cNvCxnSpPr>
          <p:nvPr/>
        </p:nvCxnSpPr>
        <p:spPr>
          <a:xfrm>
            <a:off x="8020710" y="2115016"/>
            <a:ext cx="0" cy="3886200"/>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BA233B5-1D71-879E-D4BA-90FFA3CE1FFE}"/>
              </a:ext>
            </a:extLst>
          </p:cNvPr>
          <p:cNvCxnSpPr>
            <a:cxnSpLocks/>
          </p:cNvCxnSpPr>
          <p:nvPr/>
        </p:nvCxnSpPr>
        <p:spPr>
          <a:xfrm>
            <a:off x="9896528" y="2115016"/>
            <a:ext cx="0" cy="3886200"/>
          </a:xfrm>
          <a:prstGeom prst="line">
            <a:avLst/>
          </a:prstGeom>
          <a:ln w="9525">
            <a:solidFill>
              <a:schemeClr val="accent3"/>
            </a:solidFill>
          </a:ln>
        </p:spPr>
        <p:style>
          <a:lnRef idx="2">
            <a:schemeClr val="accent1"/>
          </a:lnRef>
          <a:fillRef idx="0">
            <a:schemeClr val="accent1"/>
          </a:fillRef>
          <a:effectRef idx="1">
            <a:schemeClr val="accent1"/>
          </a:effectRef>
          <a:fontRef idx="minor">
            <a:schemeClr val="tx1"/>
          </a:fontRef>
        </p:style>
      </p:cxnSp>
      <p:sp>
        <p:nvSpPr>
          <p:cNvPr id="40" name="Content Placeholder 5">
            <a:extLst>
              <a:ext uri="{FF2B5EF4-FFF2-40B4-BE49-F238E27FC236}">
                <a16:creationId xmlns:a16="http://schemas.microsoft.com/office/drawing/2014/main" id="{34A66C1A-72E7-F253-8B61-9A4760E2ABE4}"/>
              </a:ext>
            </a:extLst>
          </p:cNvPr>
          <p:cNvSpPr txBox="1">
            <a:spLocks/>
          </p:cNvSpPr>
          <p:nvPr/>
        </p:nvSpPr>
        <p:spPr bwMode="auto">
          <a:xfrm>
            <a:off x="517337" y="5233618"/>
            <a:ext cx="1879771" cy="10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spcAft>
                <a:spcPts val="0"/>
              </a:spcAft>
            </a:pPr>
            <a:r>
              <a:rPr lang="en-US" sz="1200" b="1" dirty="0">
                <a:latin typeface="+mj-lt"/>
                <a:cs typeface="Helvetica"/>
              </a:rPr>
              <a:t>May 6-7 Training</a:t>
            </a:r>
            <a:endParaRPr lang="en-US" sz="1200" dirty="0">
              <a:latin typeface="Franklin Gothic Book" panose="020B0503020102020204"/>
            </a:endParaRPr>
          </a:p>
          <a:p>
            <a:pPr algn="ctr">
              <a:spcBef>
                <a:spcPts val="0"/>
              </a:spcBef>
              <a:spcAft>
                <a:spcPts val="0"/>
              </a:spcAft>
            </a:pPr>
            <a:r>
              <a:rPr lang="en-US" sz="1200" b="1" dirty="0">
                <a:latin typeface="+mj-lt"/>
                <a:cs typeface="Helvetica"/>
              </a:rPr>
              <a:t>May 7-9 Business Meeting &amp; Conference</a:t>
            </a:r>
            <a:br>
              <a:rPr lang="en-US" sz="1200" b="1" dirty="0">
                <a:latin typeface="+mj-lt"/>
              </a:rPr>
            </a:br>
            <a:r>
              <a:rPr lang="en-US" sz="900" b="1" dirty="0">
                <a:latin typeface="+mj-lt"/>
                <a:cs typeface="Helvetica"/>
              </a:rPr>
              <a:t>Sheraton Denver Downtown</a:t>
            </a:r>
            <a:br>
              <a:rPr lang="en-US" sz="900" b="1" dirty="0">
                <a:latin typeface="+mj-lt"/>
              </a:rPr>
            </a:br>
            <a:r>
              <a:rPr lang="en-US" sz="900" b="1" dirty="0">
                <a:latin typeface="+mj-lt"/>
                <a:cs typeface="Helvetica"/>
              </a:rPr>
              <a:t>Denver, CO</a:t>
            </a:r>
            <a:endParaRPr lang="en-US"/>
          </a:p>
        </p:txBody>
      </p:sp>
      <p:sp>
        <p:nvSpPr>
          <p:cNvPr id="78" name="Rounded Rectangle 77">
            <a:extLst>
              <a:ext uri="{FF2B5EF4-FFF2-40B4-BE49-F238E27FC236}">
                <a16:creationId xmlns:a16="http://schemas.microsoft.com/office/drawing/2014/main" id="{BAAF9E61-5170-6DA2-F89D-E2D674EBCA3D}"/>
              </a:ext>
            </a:extLst>
          </p:cNvPr>
          <p:cNvSpPr/>
          <p:nvPr/>
        </p:nvSpPr>
        <p:spPr>
          <a:xfrm>
            <a:off x="729825" y="2239789"/>
            <a:ext cx="1454795" cy="1454041"/>
          </a:xfrm>
          <a:prstGeom prst="roundRect">
            <a:avLst/>
          </a:prstGeom>
          <a:blipFill>
            <a:blip r:embed="rId24" cstate="print">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endParaRPr lang="en-US" sz="1200"/>
          </a:p>
        </p:txBody>
      </p:sp>
      <p:pic>
        <p:nvPicPr>
          <p:cNvPr id="79" name="Picture 78">
            <a:extLst>
              <a:ext uri="{FF2B5EF4-FFF2-40B4-BE49-F238E27FC236}">
                <a16:creationId xmlns:a16="http://schemas.microsoft.com/office/drawing/2014/main" id="{943F34DC-74CE-80DB-62A0-8EBBAEE44E50}"/>
              </a:ext>
            </a:extLst>
          </p:cNvPr>
          <p:cNvPicPr>
            <a:picLocks noChangeAspect="1"/>
          </p:cNvPicPr>
          <p:nvPr/>
        </p:nvPicPr>
        <p:blipFill>
          <a:blip r:embed="rId25" cstate="print">
            <a:extLst>
              <a:ext uri="{28A0092B-C50C-407E-A947-70E740481C1C}">
                <a14:useLocalDpi xmlns:a14="http://schemas.microsoft.com/office/drawing/2010/main"/>
              </a:ext>
            </a:extLst>
          </a:blip>
          <a:srcRect/>
          <a:stretch/>
        </p:blipFill>
        <p:spPr>
          <a:xfrm>
            <a:off x="1143975" y="3710222"/>
            <a:ext cx="626495" cy="626495"/>
          </a:xfrm>
          <a:prstGeom prst="rect">
            <a:avLst/>
          </a:prstGeom>
        </p:spPr>
      </p:pic>
      <p:sp>
        <p:nvSpPr>
          <p:cNvPr id="80" name="Content Placeholder 5">
            <a:extLst>
              <a:ext uri="{FF2B5EF4-FFF2-40B4-BE49-F238E27FC236}">
                <a16:creationId xmlns:a16="http://schemas.microsoft.com/office/drawing/2014/main" id="{1A237593-A916-9F42-2F65-F9F5E4C536A4}"/>
              </a:ext>
            </a:extLst>
          </p:cNvPr>
          <p:cNvSpPr txBox="1">
            <a:spLocks/>
          </p:cNvSpPr>
          <p:nvPr/>
        </p:nvSpPr>
        <p:spPr bwMode="auto">
          <a:xfrm>
            <a:off x="519750" y="4362125"/>
            <a:ext cx="1874945" cy="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l" defTabSz="457200" rtl="0" eaLnBrk="1" fontAlgn="base" hangingPunct="1">
              <a:spcBef>
                <a:spcPct val="20000"/>
              </a:spcBef>
              <a:spcAft>
                <a:spcPct val="0"/>
              </a:spcAft>
              <a:buFont typeface="Arial" panose="020B0604020202020204" pitchFamily="34" charset="0"/>
              <a:defRPr sz="2000" kern="1200">
                <a:solidFill>
                  <a:schemeClr val="tx1"/>
                </a:solidFill>
                <a:latin typeface="+mn-lt"/>
                <a:ea typeface="Helvetica" charset="0"/>
                <a:cs typeface="Helvetica" charset="0"/>
              </a:defRPr>
            </a:lvl1pPr>
            <a:lvl2pPr marL="4572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2pPr>
            <a:lvl3pPr marL="9144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3pPr>
            <a:lvl4pPr marL="13716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4pPr>
            <a:lvl5pPr marL="1828800" algn="l" defTabSz="457200" rtl="0" eaLnBrk="1" fontAlgn="base" hangingPunct="1">
              <a:spcBef>
                <a:spcPct val="20000"/>
              </a:spcBef>
              <a:spcAft>
                <a:spcPct val="0"/>
              </a:spcAft>
              <a:buFont typeface="Arial" panose="020B0604020202020204" pitchFamily="34" charset="0"/>
              <a:defRPr kern="1200">
                <a:solidFill>
                  <a:schemeClr val="tx1"/>
                </a:solidFill>
                <a:latin typeface="+mn-lt"/>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457200" fontAlgn="base">
              <a:lnSpc>
                <a:spcPct val="90000"/>
              </a:lnSpc>
              <a:spcBef>
                <a:spcPct val="20000"/>
              </a:spcBef>
              <a:spcAft>
                <a:spcPct val="0"/>
              </a:spcAft>
              <a:buFont typeface="Arial" panose="020B0604020202020204" pitchFamily="34" charset="0"/>
            </a:pPr>
            <a:r>
              <a:rPr lang="en-US" sz="900" b="1">
                <a:solidFill>
                  <a:schemeClr val="accent1"/>
                </a:solidFill>
                <a:latin typeface="+mj-lt"/>
                <a:hlinkClick r:id="rId26"/>
              </a:rPr>
              <a:t>Association of Administrators of the Interstate Compact on the Placement of Children (AAICPC) Annual Business Meeting, Training Workshop</a:t>
            </a:r>
            <a:br>
              <a:rPr lang="en-US" sz="900" b="1">
                <a:solidFill>
                  <a:schemeClr val="accent1"/>
                </a:solidFill>
                <a:latin typeface="+mj-lt"/>
                <a:hlinkClick r:id="rId26"/>
              </a:rPr>
            </a:br>
            <a:r>
              <a:rPr lang="en-US" sz="900" b="1">
                <a:solidFill>
                  <a:schemeClr val="accent1"/>
                </a:solidFill>
                <a:latin typeface="+mj-lt"/>
                <a:hlinkClick r:id="rId26"/>
              </a:rPr>
              <a:t>and Child Welfare Conference</a:t>
            </a:r>
            <a:endParaRPr lang="en-US" sz="900" b="1">
              <a:solidFill>
                <a:schemeClr val="accent1"/>
              </a:solidFill>
              <a:latin typeface="+mj-lt"/>
            </a:endParaRPr>
          </a:p>
          <a:p>
            <a:pPr algn="ctr">
              <a:lnSpc>
                <a:spcPct val="90000"/>
              </a:lnSpc>
            </a:pPr>
            <a:endParaRPr lang="en-US" sz="400" b="1">
              <a:solidFill>
                <a:schemeClr val="accent1"/>
              </a:solidFill>
              <a:latin typeface="+mj-lt"/>
            </a:endParaRPr>
          </a:p>
        </p:txBody>
      </p:sp>
      <p:pic>
        <p:nvPicPr>
          <p:cNvPr id="81" name="Picture 80" descr="A white text on a black background&#10;&#10;Description automatically generated">
            <a:extLst>
              <a:ext uri="{FF2B5EF4-FFF2-40B4-BE49-F238E27FC236}">
                <a16:creationId xmlns:a16="http://schemas.microsoft.com/office/drawing/2014/main" id="{85A0A93E-031D-DF08-B021-B64EFE4DCB2C}"/>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1381247" y="3058520"/>
            <a:ext cx="812800" cy="673100"/>
          </a:xfrm>
          <a:prstGeom prst="rect">
            <a:avLst/>
          </a:prstGeom>
        </p:spPr>
      </p:pic>
    </p:spTree>
    <p:extLst>
      <p:ext uri="{BB962C8B-B14F-4D97-AF65-F5344CB8AC3E}">
        <p14:creationId xmlns:p14="http://schemas.microsoft.com/office/powerpoint/2010/main" val="1460435335"/>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29E35637-1B9A-EB1B-F921-B7FD9957ACF5}"/>
              </a:ext>
            </a:extLst>
          </p:cNvPr>
          <p:cNvGrpSpPr/>
          <p:nvPr/>
        </p:nvGrpSpPr>
        <p:grpSpPr>
          <a:xfrm rot="10800000">
            <a:off x="6096000" y="-109329"/>
            <a:ext cx="6155375" cy="7074826"/>
            <a:chOff x="1977572" y="1349997"/>
            <a:chExt cx="6155375" cy="7074826"/>
          </a:xfrm>
        </p:grpSpPr>
        <p:sp>
          <p:nvSpPr>
            <p:cNvPr id="92" name="Parallelogram 91">
              <a:extLst>
                <a:ext uri="{FF2B5EF4-FFF2-40B4-BE49-F238E27FC236}">
                  <a16:creationId xmlns:a16="http://schemas.microsoft.com/office/drawing/2014/main" id="{B86C1C06-9DB7-2D6E-74C5-EF8689EFE703}"/>
                </a:ext>
              </a:extLst>
            </p:cNvPr>
            <p:cNvSpPr/>
            <p:nvPr/>
          </p:nvSpPr>
          <p:spPr>
            <a:xfrm flipH="1">
              <a:off x="2036947" y="1355934"/>
              <a:ext cx="6096000" cy="7062951"/>
            </a:xfrm>
            <a:prstGeom prst="parallelogram">
              <a:avLst/>
            </a:prstGeom>
            <a:solidFill>
              <a:schemeClr val="tx2">
                <a:lumMod val="5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3" name="Parallelogram 6">
              <a:extLst>
                <a:ext uri="{FF2B5EF4-FFF2-40B4-BE49-F238E27FC236}">
                  <a16:creationId xmlns:a16="http://schemas.microsoft.com/office/drawing/2014/main" id="{5CDE1356-6E5D-4745-4A1A-0F908C761D71}"/>
                </a:ext>
              </a:extLst>
            </p:cNvPr>
            <p:cNvSpPr/>
            <p:nvPr/>
          </p:nvSpPr>
          <p:spPr>
            <a:xfrm flipH="1">
              <a:off x="1977572" y="1349997"/>
              <a:ext cx="5439409" cy="7074826"/>
            </a:xfrm>
            <a:custGeom>
              <a:avLst/>
              <a:gdLst>
                <a:gd name="connsiteX0" fmla="*/ 0 w 6096000"/>
                <a:gd name="connsiteY0" fmla="*/ 7062951 h 7062951"/>
                <a:gd name="connsiteX1" fmla="*/ 1524000 w 6096000"/>
                <a:gd name="connsiteY1" fmla="*/ 0 h 7062951"/>
                <a:gd name="connsiteX2" fmla="*/ 6096000 w 6096000"/>
                <a:gd name="connsiteY2" fmla="*/ 0 h 7062951"/>
                <a:gd name="connsiteX3" fmla="*/ 4572000 w 6096000"/>
                <a:gd name="connsiteY3" fmla="*/ 7062951 h 7062951"/>
                <a:gd name="connsiteX4" fmla="*/ 0 w 6096000"/>
                <a:gd name="connsiteY4" fmla="*/ 7062951 h 7062951"/>
                <a:gd name="connsiteX0" fmla="*/ 0 w 6210795"/>
                <a:gd name="connsiteY0" fmla="*/ 7062951 h 7062951"/>
                <a:gd name="connsiteX1" fmla="*/ 1524000 w 6210795"/>
                <a:gd name="connsiteY1" fmla="*/ 0 h 7062951"/>
                <a:gd name="connsiteX2" fmla="*/ 6096000 w 6210795"/>
                <a:gd name="connsiteY2" fmla="*/ 0 h 7062951"/>
                <a:gd name="connsiteX3" fmla="*/ 6210795 w 6210795"/>
                <a:gd name="connsiteY3" fmla="*/ 7062951 h 7062951"/>
                <a:gd name="connsiteX4" fmla="*/ 0 w 6210795"/>
                <a:gd name="connsiteY4" fmla="*/ 7062951 h 7062951"/>
                <a:gd name="connsiteX0" fmla="*/ 0 w 6127667"/>
                <a:gd name="connsiteY0" fmla="*/ 7062951 h 7062951"/>
                <a:gd name="connsiteX1" fmla="*/ 1524000 w 6127667"/>
                <a:gd name="connsiteY1" fmla="*/ 0 h 7062951"/>
                <a:gd name="connsiteX2" fmla="*/ 6096000 w 6127667"/>
                <a:gd name="connsiteY2" fmla="*/ 0 h 7062951"/>
                <a:gd name="connsiteX3" fmla="*/ 6127667 w 6127667"/>
                <a:gd name="connsiteY3" fmla="*/ 7062951 h 7062951"/>
                <a:gd name="connsiteX4" fmla="*/ 0 w 6127667"/>
                <a:gd name="connsiteY4" fmla="*/ 7062951 h 7062951"/>
                <a:gd name="connsiteX0" fmla="*/ 0 w 6096000"/>
                <a:gd name="connsiteY0" fmla="*/ 7062951 h 7062951"/>
                <a:gd name="connsiteX1" fmla="*/ 1524000 w 6096000"/>
                <a:gd name="connsiteY1" fmla="*/ 0 h 7062951"/>
                <a:gd name="connsiteX2" fmla="*/ 6096000 w 6096000"/>
                <a:gd name="connsiteY2" fmla="*/ 0 h 7062951"/>
                <a:gd name="connsiteX3" fmla="*/ 6080166 w 6096000"/>
                <a:gd name="connsiteY3" fmla="*/ 7039200 h 7062951"/>
                <a:gd name="connsiteX4" fmla="*/ 0 w 6096000"/>
                <a:gd name="connsiteY4" fmla="*/ 7062951 h 7062951"/>
                <a:gd name="connsiteX0" fmla="*/ 0 w 6139542"/>
                <a:gd name="connsiteY0" fmla="*/ 7062951 h 7062951"/>
                <a:gd name="connsiteX1" fmla="*/ 1524000 w 6139542"/>
                <a:gd name="connsiteY1" fmla="*/ 0 h 7062951"/>
                <a:gd name="connsiteX2" fmla="*/ 6096000 w 6139542"/>
                <a:gd name="connsiteY2" fmla="*/ 0 h 7062951"/>
                <a:gd name="connsiteX3" fmla="*/ 6139542 w 6139542"/>
                <a:gd name="connsiteY3" fmla="*/ 7039200 h 7062951"/>
                <a:gd name="connsiteX4" fmla="*/ 0 w 6139542"/>
                <a:gd name="connsiteY4" fmla="*/ 7062951 h 7062951"/>
                <a:gd name="connsiteX0" fmla="*/ 0 w 6127667"/>
                <a:gd name="connsiteY0" fmla="*/ 7062951 h 7074826"/>
                <a:gd name="connsiteX1" fmla="*/ 1524000 w 6127667"/>
                <a:gd name="connsiteY1" fmla="*/ 0 h 7074826"/>
                <a:gd name="connsiteX2" fmla="*/ 6096000 w 6127667"/>
                <a:gd name="connsiteY2" fmla="*/ 0 h 7074826"/>
                <a:gd name="connsiteX3" fmla="*/ 6127667 w 6127667"/>
                <a:gd name="connsiteY3" fmla="*/ 7074826 h 7074826"/>
                <a:gd name="connsiteX4" fmla="*/ 0 w 6127667"/>
                <a:gd name="connsiteY4" fmla="*/ 7062951 h 7074826"/>
                <a:gd name="connsiteX0" fmla="*/ 0 w 6127667"/>
                <a:gd name="connsiteY0" fmla="*/ 7062951 h 7074826"/>
                <a:gd name="connsiteX1" fmla="*/ 1524000 w 6127667"/>
                <a:gd name="connsiteY1" fmla="*/ 0 h 7074826"/>
                <a:gd name="connsiteX2" fmla="*/ 5388078 w 6127667"/>
                <a:gd name="connsiteY2" fmla="*/ 0 h 7074826"/>
                <a:gd name="connsiteX3" fmla="*/ 6127667 w 6127667"/>
                <a:gd name="connsiteY3" fmla="*/ 7074826 h 7074826"/>
                <a:gd name="connsiteX4" fmla="*/ 0 w 6127667"/>
                <a:gd name="connsiteY4" fmla="*/ 7062951 h 7074826"/>
                <a:gd name="connsiteX0" fmla="*/ 0 w 5388078"/>
                <a:gd name="connsiteY0" fmla="*/ 7062951 h 7074826"/>
                <a:gd name="connsiteX1" fmla="*/ 1524000 w 5388078"/>
                <a:gd name="connsiteY1" fmla="*/ 0 h 7074826"/>
                <a:gd name="connsiteX2" fmla="*/ 5388078 w 5388078"/>
                <a:gd name="connsiteY2" fmla="*/ 0 h 7074826"/>
                <a:gd name="connsiteX3" fmla="*/ 4800312 w 5388078"/>
                <a:gd name="connsiteY3" fmla="*/ 7074826 h 7074826"/>
                <a:gd name="connsiteX4" fmla="*/ 0 w 5388078"/>
                <a:gd name="connsiteY4" fmla="*/ 7062951 h 7074826"/>
                <a:gd name="connsiteX0" fmla="*/ 0 w 5439409"/>
                <a:gd name="connsiteY0" fmla="*/ 7062951 h 7074826"/>
                <a:gd name="connsiteX1" fmla="*/ 1524000 w 5439409"/>
                <a:gd name="connsiteY1" fmla="*/ 0 h 7074826"/>
                <a:gd name="connsiteX2" fmla="*/ 5388078 w 5439409"/>
                <a:gd name="connsiteY2" fmla="*/ 0 h 7074826"/>
                <a:gd name="connsiteX3" fmla="*/ 5439409 w 5439409"/>
                <a:gd name="connsiteY3" fmla="*/ 7074826 h 7074826"/>
                <a:gd name="connsiteX4" fmla="*/ 0 w 5439409"/>
                <a:gd name="connsiteY4" fmla="*/ 7062951 h 7074826"/>
                <a:gd name="connsiteX0" fmla="*/ 0 w 5439409"/>
                <a:gd name="connsiteY0" fmla="*/ 7062951 h 7074826"/>
                <a:gd name="connsiteX1" fmla="*/ 1524000 w 5439409"/>
                <a:gd name="connsiteY1" fmla="*/ 0 h 7074826"/>
                <a:gd name="connsiteX2" fmla="*/ 5407742 w 5439409"/>
                <a:gd name="connsiteY2" fmla="*/ 0 h 7074826"/>
                <a:gd name="connsiteX3" fmla="*/ 5439409 w 5439409"/>
                <a:gd name="connsiteY3" fmla="*/ 7074826 h 7074826"/>
                <a:gd name="connsiteX4" fmla="*/ 0 w 5439409"/>
                <a:gd name="connsiteY4" fmla="*/ 7062951 h 707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9409" h="7074826">
                  <a:moveTo>
                    <a:pt x="0" y="7062951"/>
                  </a:moveTo>
                  <a:lnTo>
                    <a:pt x="1524000" y="0"/>
                  </a:lnTo>
                  <a:lnTo>
                    <a:pt x="5407742" y="0"/>
                  </a:lnTo>
                  <a:lnTo>
                    <a:pt x="5439409" y="7074826"/>
                  </a:lnTo>
                  <a:lnTo>
                    <a:pt x="0" y="7062951"/>
                  </a:lnTo>
                  <a:close/>
                </a:path>
              </a:pathLst>
            </a:custGeom>
            <a:solidFill>
              <a:schemeClr val="tx2">
                <a:lumMod val="75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91EC3803-967D-B281-E4AA-8874101D6C47}"/>
              </a:ext>
            </a:extLst>
          </p:cNvPr>
          <p:cNvSpPr/>
          <p:nvPr/>
        </p:nvSpPr>
        <p:spPr>
          <a:xfrm>
            <a:off x="497840" y="685800"/>
            <a:ext cx="11196320" cy="548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7371313-3686-6E69-E64F-9407C6AD19B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92467" y="862329"/>
            <a:ext cx="2416894" cy="1658042"/>
          </a:xfrm>
          <a:prstGeom prst="rect">
            <a:avLst/>
          </a:prstGeom>
        </p:spPr>
      </p:pic>
      <p:pic>
        <p:nvPicPr>
          <p:cNvPr id="16" name="Picture 15">
            <a:extLst>
              <a:ext uri="{FF2B5EF4-FFF2-40B4-BE49-F238E27FC236}">
                <a16:creationId xmlns:a16="http://schemas.microsoft.com/office/drawing/2014/main" id="{994B2DCB-0372-0198-1659-34965A3EFC90}"/>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flipH="1">
            <a:off x="692467" y="2622453"/>
            <a:ext cx="2416894" cy="1611262"/>
          </a:xfrm>
          <a:prstGeom prst="rect">
            <a:avLst/>
          </a:prstGeom>
        </p:spPr>
      </p:pic>
      <p:pic>
        <p:nvPicPr>
          <p:cNvPr id="19" name="Picture 18">
            <a:extLst>
              <a:ext uri="{FF2B5EF4-FFF2-40B4-BE49-F238E27FC236}">
                <a16:creationId xmlns:a16="http://schemas.microsoft.com/office/drawing/2014/main" id="{791711BB-0BB5-54D6-2AD1-1EAF049677B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92467" y="4335798"/>
            <a:ext cx="2416894" cy="1658042"/>
          </a:xfrm>
          <a:prstGeom prst="rect">
            <a:avLst/>
          </a:prstGeom>
        </p:spPr>
      </p:pic>
      <p:pic>
        <p:nvPicPr>
          <p:cNvPr id="21" name="Picture 20">
            <a:extLst>
              <a:ext uri="{FF2B5EF4-FFF2-40B4-BE49-F238E27FC236}">
                <a16:creationId xmlns:a16="http://schemas.microsoft.com/office/drawing/2014/main" id="{F9668E02-B449-103B-9D26-D0C6EB1CD28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183487" y="862329"/>
            <a:ext cx="3168510" cy="2194252"/>
          </a:xfrm>
          <a:prstGeom prst="rect">
            <a:avLst/>
          </a:prstGeom>
        </p:spPr>
      </p:pic>
      <p:pic>
        <p:nvPicPr>
          <p:cNvPr id="29" name="Picture 28">
            <a:extLst>
              <a:ext uri="{FF2B5EF4-FFF2-40B4-BE49-F238E27FC236}">
                <a16:creationId xmlns:a16="http://schemas.microsoft.com/office/drawing/2014/main" id="{577A853F-6D14-E763-15C9-630454C9A18F}"/>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424400" y="862329"/>
            <a:ext cx="1829048" cy="2194252"/>
          </a:xfrm>
          <a:prstGeom prst="rect">
            <a:avLst/>
          </a:prstGeom>
        </p:spPr>
      </p:pic>
      <p:pic>
        <p:nvPicPr>
          <p:cNvPr id="25" name="Picture 24">
            <a:extLst>
              <a:ext uri="{FF2B5EF4-FFF2-40B4-BE49-F238E27FC236}">
                <a16:creationId xmlns:a16="http://schemas.microsoft.com/office/drawing/2014/main" id="{3EB85C4D-01CB-3B1E-C55F-834D8764CED1}"/>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8327575" y="862329"/>
            <a:ext cx="3171957" cy="2194252"/>
          </a:xfrm>
          <a:prstGeom prst="rect">
            <a:avLst/>
          </a:prstGeom>
        </p:spPr>
      </p:pic>
      <p:pic>
        <p:nvPicPr>
          <p:cNvPr id="23" name="Picture 22">
            <a:extLst>
              <a:ext uri="{FF2B5EF4-FFF2-40B4-BE49-F238E27FC236}">
                <a16:creationId xmlns:a16="http://schemas.microsoft.com/office/drawing/2014/main" id="{BAC280AD-57E8-8BCC-22C8-7DC96F072B8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377711" y="3135273"/>
            <a:ext cx="4121821" cy="2858567"/>
          </a:xfrm>
          <a:prstGeom prst="rect">
            <a:avLst/>
          </a:prstGeom>
        </p:spPr>
      </p:pic>
      <p:pic>
        <p:nvPicPr>
          <p:cNvPr id="27" name="Picture 26">
            <a:extLst>
              <a:ext uri="{FF2B5EF4-FFF2-40B4-BE49-F238E27FC236}">
                <a16:creationId xmlns:a16="http://schemas.microsoft.com/office/drawing/2014/main" id="{1F397456-36DE-13A1-0811-85A5A63AF708}"/>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a:stretch/>
        </p:blipFill>
        <p:spPr>
          <a:xfrm>
            <a:off x="3183487" y="3134358"/>
            <a:ext cx="4120097" cy="2860397"/>
          </a:xfrm>
          <a:prstGeom prst="rect">
            <a:avLst/>
          </a:prstGeom>
        </p:spPr>
      </p:pic>
    </p:spTree>
    <p:extLst>
      <p:ext uri="{BB962C8B-B14F-4D97-AF65-F5344CB8AC3E}">
        <p14:creationId xmlns:p14="http://schemas.microsoft.com/office/powerpoint/2010/main" val="6411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A8EA94-D0F2-B4FD-7B83-1856183686ED}"/>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D9D61036-FE4A-433B-D91A-05585AF65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238F49-7EDF-60BD-8087-B500984EFD70}"/>
              </a:ext>
            </a:extLst>
          </p:cNvPr>
          <p:cNvSpPr>
            <a:spLocks noGrp="1"/>
          </p:cNvSpPr>
          <p:nvPr>
            <p:ph type="title"/>
          </p:nvPr>
        </p:nvSpPr>
        <p:spPr>
          <a:xfrm>
            <a:off x="841247" y="685800"/>
            <a:ext cx="6126711" cy="1325880"/>
          </a:xfrm>
        </p:spPr>
        <p:txBody>
          <a:bodyPr anchor="t">
            <a:normAutofit/>
          </a:bodyPr>
          <a:lstStyle/>
          <a:p>
            <a:r>
              <a:rPr lang="en-US" sz="4000"/>
              <a:t>2025 Sponsorship Opportunities</a:t>
            </a:r>
          </a:p>
        </p:txBody>
      </p:sp>
      <p:sp>
        <p:nvSpPr>
          <p:cNvPr id="3" name="Content Placeholder 2">
            <a:extLst>
              <a:ext uri="{FF2B5EF4-FFF2-40B4-BE49-F238E27FC236}">
                <a16:creationId xmlns:a16="http://schemas.microsoft.com/office/drawing/2014/main" id="{04DCCEF3-26B1-6BCF-BFCD-1D44E580F564}"/>
              </a:ext>
            </a:extLst>
          </p:cNvPr>
          <p:cNvSpPr>
            <a:spLocks noGrp="1"/>
          </p:cNvSpPr>
          <p:nvPr>
            <p:ph idx="1"/>
          </p:nvPr>
        </p:nvSpPr>
        <p:spPr>
          <a:xfrm>
            <a:off x="841248" y="2236371"/>
            <a:ext cx="5447792" cy="3253905"/>
          </a:xfrm>
        </p:spPr>
        <p:txBody>
          <a:bodyPr anchor="b">
            <a:noAutofit/>
          </a:bodyPr>
          <a:lstStyle/>
          <a:p>
            <a:pPr marL="0" indent="0">
              <a:lnSpc>
                <a:spcPct val="110000"/>
              </a:lnSpc>
              <a:buNone/>
            </a:pPr>
            <a:r>
              <a:rPr lang="en-US" sz="1400"/>
              <a:t>The sponsorship offerings included underwriting experiences for four of our five educational events in 2025: </a:t>
            </a:r>
          </a:p>
          <a:p>
            <a:r>
              <a:rPr lang="en-US" sz="1400">
                <a:ea typeface="+mn-lt"/>
                <a:cs typeface="+mn-lt"/>
                <a:hlinkClick r:id="rId3">
                  <a:extLst>
                    <a:ext uri="{A12FA001-AC4F-418D-AE19-62706E023703}">
                      <ahyp:hlinkClr xmlns:ahyp="http://schemas.microsoft.com/office/drawing/2018/hyperlinkcolor" val="tx"/>
                    </a:ext>
                  </a:extLst>
                </a:hlinkClick>
              </a:rPr>
              <a:t>APHSA National Human Services Summit (Summit)</a:t>
            </a:r>
            <a:endParaRPr lang="en-US">
              <a:hlinkClick r:id="rId3">
                <a:extLst>
                  <a:ext uri="{A12FA001-AC4F-418D-AE19-62706E023703}">
                    <ahyp:hlinkClr xmlns:ahyp="http://schemas.microsoft.com/office/drawing/2018/hyperlinkcolor" val="tx"/>
                  </a:ext>
                </a:extLst>
              </a:hlinkClick>
            </a:endParaRPr>
          </a:p>
          <a:p>
            <a:pPr>
              <a:lnSpc>
                <a:spcPct val="110000"/>
              </a:lnSpc>
              <a:spcBef>
                <a:spcPts val="400"/>
              </a:spcBef>
            </a:pPr>
            <a:r>
              <a:rPr lang="en-US" sz="1400">
                <a:hlinkClick r:id="rId4">
                  <a:extLst>
                    <a:ext uri="{A12FA001-AC4F-418D-AE19-62706E023703}">
                      <ahyp:hlinkClr xmlns:ahyp="http://schemas.microsoft.com/office/drawing/2018/hyperlinkcolor" val="tx"/>
                    </a:ext>
                  </a:extLst>
                </a:hlinkClick>
              </a:rPr>
              <a:t>Economic Mobility &amp; Well-Being Conference (EMWB)</a:t>
            </a:r>
            <a:endParaRPr lang="en-US" sz="1400"/>
          </a:p>
          <a:p>
            <a:pPr>
              <a:lnSpc>
                <a:spcPct val="110000"/>
              </a:lnSpc>
              <a:spcBef>
                <a:spcPts val="400"/>
              </a:spcBef>
            </a:pPr>
            <a:r>
              <a:rPr lang="en-US" sz="1400">
                <a:ea typeface="+mn-lt"/>
                <a:cs typeface="+mn-lt"/>
                <a:hlinkClick r:id="rId5">
                  <a:extLst>
                    <a:ext uri="{A12FA001-AC4F-418D-AE19-62706E023703}">
                      <ahyp:hlinkClr xmlns:ahyp="http://schemas.microsoft.com/office/drawing/2018/hyperlinkcolor" val="tx"/>
                    </a:ext>
                  </a:extLst>
                </a:hlinkClick>
              </a:rPr>
              <a:t>National Staff Development and Training Association (NSDTA) Education Conference</a:t>
            </a:r>
            <a:endParaRPr lang="en-US" sz="1400">
              <a:hlinkClick r:id="" action="ppaction://noaction">
                <a:extLst>
                  <a:ext uri="{A12FA001-AC4F-418D-AE19-62706E023703}">
                    <ahyp:hlinkClr xmlns:ahyp="http://schemas.microsoft.com/office/drawing/2018/hyperlinkcolor" val="tx"/>
                  </a:ext>
                </a:extLst>
              </a:hlinkClick>
            </a:endParaRPr>
          </a:p>
          <a:p>
            <a:pPr>
              <a:lnSpc>
                <a:spcPct val="110000"/>
              </a:lnSpc>
              <a:spcBef>
                <a:spcPts val="400"/>
              </a:spcBef>
            </a:pPr>
            <a:r>
              <a:rPr lang="en-US" sz="1400">
                <a:ea typeface="+mn-lt"/>
                <a:cs typeface="+mn-lt"/>
                <a:hlinkClick r:id="rId6">
                  <a:extLst>
                    <a:ext uri="{A12FA001-AC4F-418D-AE19-62706E023703}">
                      <ahyp:hlinkClr xmlns:ahyp="http://schemas.microsoft.com/office/drawing/2018/hyperlinkcolor" val="tx"/>
                    </a:ext>
                  </a:extLst>
                </a:hlinkClick>
              </a:rPr>
              <a:t>Public Human Services Attorneys (PHSA) Education Conference</a:t>
            </a:r>
            <a:endParaRPr lang="en-US" sz="1400">
              <a:hlinkClick r:id="rId6">
                <a:extLst>
                  <a:ext uri="{A12FA001-AC4F-418D-AE19-62706E023703}">
                    <ahyp:hlinkClr xmlns:ahyp="http://schemas.microsoft.com/office/drawing/2018/hyperlinkcolor" val="tx"/>
                  </a:ext>
                </a:extLst>
              </a:hlinkClick>
            </a:endParaRPr>
          </a:p>
          <a:p>
            <a:pPr marL="0" indent="0">
              <a:lnSpc>
                <a:spcPct val="110000"/>
              </a:lnSpc>
              <a:buNone/>
            </a:pPr>
            <a:r>
              <a:rPr lang="en-US" sz="1400"/>
              <a:t>These events reach members who are in top leadership and are charged with staff training and development of the state and/or local human services agencies. Your underwriting allows the association to keep professional development reasonably priced while bringing together the top thought leaders in the sector for learning and creating memorable engagement opportunities for our members.</a:t>
            </a:r>
          </a:p>
        </p:txBody>
      </p:sp>
      <p:pic>
        <p:nvPicPr>
          <p:cNvPr id="22" name="Picture 21">
            <a:extLst>
              <a:ext uri="{FF2B5EF4-FFF2-40B4-BE49-F238E27FC236}">
                <a16:creationId xmlns:a16="http://schemas.microsoft.com/office/drawing/2014/main" id="{F7679B72-FA01-200F-3353-9B449F0CB7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2"/>
          <a:stretch/>
        </p:blipFill>
        <p:spPr>
          <a:xfrm>
            <a:off x="7396223" y="637989"/>
            <a:ext cx="4109977" cy="5582023"/>
          </a:xfrm>
          <a:prstGeom prst="rect">
            <a:avLst/>
          </a:prstGeom>
          <a:solidFill>
            <a:schemeClr val="bg1"/>
          </a:solidFill>
        </p:spPr>
      </p:pic>
      <p:sp>
        <p:nvSpPr>
          <p:cNvPr id="8" name="Slide Number Placeholder 7">
            <a:extLst>
              <a:ext uri="{FF2B5EF4-FFF2-40B4-BE49-F238E27FC236}">
                <a16:creationId xmlns:a16="http://schemas.microsoft.com/office/drawing/2014/main" id="{BB0B5C3E-E463-651A-42A0-2B962E0A315F}"/>
              </a:ext>
            </a:extLst>
          </p:cNvPr>
          <p:cNvSpPr>
            <a:spLocks noGrp="1"/>
          </p:cNvSpPr>
          <p:nvPr>
            <p:ph type="sldNum" sz="quarter" idx="12"/>
          </p:nvPr>
        </p:nvSpPr>
        <p:spPr/>
        <p:txBody>
          <a:bodyPr/>
          <a:lstStyle/>
          <a:p>
            <a:fld id="{FB09863B-B5D3-664B-B834-E0BC41DBAEA2}" type="slidenum">
              <a:rPr lang="en-US" smtClean="0"/>
              <a:t>9</a:t>
            </a:fld>
            <a:endParaRPr lang="en-US"/>
          </a:p>
        </p:txBody>
      </p:sp>
      <p:grpSp>
        <p:nvGrpSpPr>
          <p:cNvPr id="24" name="Group 23">
            <a:extLst>
              <a:ext uri="{FF2B5EF4-FFF2-40B4-BE49-F238E27FC236}">
                <a16:creationId xmlns:a16="http://schemas.microsoft.com/office/drawing/2014/main" id="{0F8FD165-4523-3B1B-5E42-ABA99A4323DC}"/>
              </a:ext>
            </a:extLst>
          </p:cNvPr>
          <p:cNvGrpSpPr/>
          <p:nvPr/>
        </p:nvGrpSpPr>
        <p:grpSpPr>
          <a:xfrm>
            <a:off x="836676" y="5693642"/>
            <a:ext cx="5257799" cy="332242"/>
            <a:chOff x="838201" y="2511252"/>
            <a:chExt cx="4465320" cy="282165"/>
          </a:xfrm>
        </p:grpSpPr>
        <p:pic>
          <p:nvPicPr>
            <p:cNvPr id="16" name="Picture 15" descr="A green text on a white background&#10;&#10;Description automatically generated">
              <a:extLst>
                <a:ext uri="{FF2B5EF4-FFF2-40B4-BE49-F238E27FC236}">
                  <a16:creationId xmlns:a16="http://schemas.microsoft.com/office/drawing/2014/main" id="{4D1AE82C-331E-388A-54E9-B73F6ABB687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25228" y="2511252"/>
              <a:ext cx="1647232" cy="282165"/>
            </a:xfrm>
            <a:prstGeom prst="rect">
              <a:avLst/>
            </a:prstGeom>
          </p:spPr>
        </p:pic>
        <p:pic>
          <p:nvPicPr>
            <p:cNvPr id="18" name="Picture 17" descr="A blue and white amp logo&#10;&#10;Description automatically generated">
              <a:extLst>
                <a:ext uri="{FF2B5EF4-FFF2-40B4-BE49-F238E27FC236}">
                  <a16:creationId xmlns:a16="http://schemas.microsoft.com/office/drawing/2014/main" id="{6EE16302-02CE-6D4F-560D-879B8BB805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8201" y="2511252"/>
              <a:ext cx="1174416" cy="2821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1E4F3D92-5F78-260D-D226-F631F20313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85071" y="2511252"/>
              <a:ext cx="1418450" cy="282165"/>
            </a:xfrm>
            <a:prstGeom prst="rect">
              <a:avLst/>
            </a:prstGeom>
          </p:spPr>
        </p:pic>
      </p:grpSp>
      <p:pic>
        <p:nvPicPr>
          <p:cNvPr id="5" name="Picture 4" descr="A white trophy with a star&#10;&#10;Description automatically generated">
            <a:extLst>
              <a:ext uri="{FF2B5EF4-FFF2-40B4-BE49-F238E27FC236}">
                <a16:creationId xmlns:a16="http://schemas.microsoft.com/office/drawing/2014/main" id="{23CCF61A-C06B-8517-F6AD-73AE0270AA23}"/>
              </a:ext>
            </a:extLst>
          </p:cNvPr>
          <p:cNvPicPr>
            <a:picLocks noChangeAspect="1"/>
          </p:cNvPicPr>
          <p:nvPr/>
        </p:nvPicPr>
        <p:blipFill>
          <a:blip r:embed="rId11" cstate="print">
            <a:alphaModFix amt="70000"/>
            <a:extLst>
              <a:ext uri="{28A0092B-C50C-407E-A947-70E740481C1C}">
                <a14:useLocalDpi xmlns:a14="http://schemas.microsoft.com/office/drawing/2010/main"/>
              </a:ext>
            </a:extLst>
          </a:blip>
          <a:stretch>
            <a:fillRect/>
          </a:stretch>
        </p:blipFill>
        <p:spPr>
          <a:xfrm>
            <a:off x="9510203" y="4360529"/>
            <a:ext cx="1783048" cy="1665355"/>
          </a:xfrm>
          <a:prstGeom prst="rect">
            <a:avLst/>
          </a:prstGeom>
        </p:spPr>
      </p:pic>
    </p:spTree>
    <p:extLst>
      <p:ext uri="{BB962C8B-B14F-4D97-AF65-F5344CB8AC3E}">
        <p14:creationId xmlns:p14="http://schemas.microsoft.com/office/powerpoint/2010/main" val="2289375358"/>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APHSA">
      <a:dk1>
        <a:srgbClr val="000000"/>
      </a:dk1>
      <a:lt1>
        <a:srgbClr val="FFFFFF"/>
      </a:lt1>
      <a:dk2>
        <a:srgbClr val="002F86"/>
      </a:dk2>
      <a:lt2>
        <a:srgbClr val="ECF7F8"/>
      </a:lt2>
      <a:accent1>
        <a:srgbClr val="002F86"/>
      </a:accent1>
      <a:accent2>
        <a:srgbClr val="D02C2F"/>
      </a:accent2>
      <a:accent3>
        <a:srgbClr val="D2E4F0"/>
      </a:accent3>
      <a:accent4>
        <a:srgbClr val="B8B6B8"/>
      </a:accent4>
      <a:accent5>
        <a:srgbClr val="FFD478"/>
      </a:accent5>
      <a:accent6>
        <a:srgbClr val="00A049"/>
      </a:accent6>
      <a:hlink>
        <a:srgbClr val="0563C1"/>
      </a:hlink>
      <a:folHlink>
        <a:srgbClr val="954F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6acc4da-ed47-4125-9a3b-632a37641a5e" xsi:nil="true"/>
    <_ip_UnifiedCompliancePolicyProperties xmlns="http://schemas.microsoft.com/sharepoint/v3" xsi:nil="true"/>
    <lcf76f155ced4ddcb4097134ff3c332f xmlns="a7229a5a-b078-496b-ae1e-c0e1898de34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A70EAEA3A50645A32E68A3FB8C417D" ma:contentTypeVersion="24" ma:contentTypeDescription="Create a new document." ma:contentTypeScope="" ma:versionID="8529398eb5fb4039e5af33e2c09d2674">
  <xsd:schema xmlns:xsd="http://www.w3.org/2001/XMLSchema" xmlns:xs="http://www.w3.org/2001/XMLSchema" xmlns:p="http://schemas.microsoft.com/office/2006/metadata/properties" xmlns:ns1="http://schemas.microsoft.com/sharepoint/v3" xmlns:ns2="a7229a5a-b078-496b-ae1e-c0e1898de348" xmlns:ns3="46acc4da-ed47-4125-9a3b-632a37641a5e" targetNamespace="http://schemas.microsoft.com/office/2006/metadata/properties" ma:root="true" ma:fieldsID="03baf381c514b90ee739d3606eb0b5be" ns1:_="" ns2:_="" ns3:_="">
    <xsd:import namespace="http://schemas.microsoft.com/sharepoint/v3"/>
    <xsd:import namespace="a7229a5a-b078-496b-ae1e-c0e1898de348"/>
    <xsd:import namespace="46acc4da-ed47-4125-9a3b-632a37641a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229a5a-b078-496b-ae1e-c0e1898de3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Location" ma:description="" ma:internalName="MediaServiceLocation" ma:readOnly="true">
      <xsd:simpleType>
        <xsd:restriction base="dms:Text"/>
      </xsd:simpleType>
    </xsd:element>
    <xsd:element name="MediaServiceOCR" ma:index="15" nillable="true" ma:displayName="Extracted Text" ma:description=""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0d7e04-377a-4176-a2f8-cbcd277244d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acc4da-ed47-4125-9a3b-632a37641a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07a43a-31ef-40ba-85da-dcd1e779c3ae}" ma:internalName="TaxCatchAll" ma:showField="CatchAllData" ma:web="46acc4da-ed47-4125-9a3b-632a37641a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90B690-8C61-4F03-B076-48CAE19FAB2F}">
  <ds:schemaRefs>
    <ds:schemaRef ds:uri="46acc4da-ed47-4125-9a3b-632a37641a5e"/>
    <ds:schemaRef ds:uri="a7229a5a-b078-496b-ae1e-c0e1898de348"/>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F0C1B6DA-3294-46C4-B636-E334B87575B1}">
  <ds:schemaRefs>
    <ds:schemaRef ds:uri="46acc4da-ed47-4125-9a3b-632a37641a5e"/>
    <ds:schemaRef ds:uri="a7229a5a-b078-496b-ae1e-c0e1898de3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B36D9A-9829-41F4-84F8-F360206F5E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4114</Words>
  <Application>Microsoft Office PowerPoint</Application>
  <PresentationFormat>Widescreen</PresentationFormat>
  <Paragraphs>382</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APHSA Event Sponsorship Opportunities  2025</vt:lpstr>
      <vt:lpstr>About APHSA</vt:lpstr>
      <vt:lpstr>APHSA Affinity Groups</vt:lpstr>
      <vt:lpstr>Welcome, Partners!</vt:lpstr>
      <vt:lpstr>Who Attends &amp; Why Support</vt:lpstr>
      <vt:lpstr>Engagement Throughout The Year</vt:lpstr>
      <vt:lpstr>PowerPoint Presentation</vt:lpstr>
      <vt:lpstr>PowerPoint Presentation</vt:lpstr>
      <vt:lpstr>2025 Sponsorship Opportunities</vt:lpstr>
      <vt:lpstr>Sponsorship Levels that Suit You</vt:lpstr>
      <vt:lpstr>Explanation of Benefits – Full Year Sponsors</vt:lpstr>
      <vt:lpstr>À La Carte Sponsorship Opportunities</vt:lpstr>
      <vt:lpstr>Single Conference Sponsorship Opportunities</vt:lpstr>
      <vt:lpstr>2025 Contract &amp; Order Form</vt:lpstr>
      <vt:lpstr>APHSA Event Sponsorship Opportunities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ISM + APHSA Annual Education Conference &amp; Expo</dc:title>
  <dc:creator>Christina Diller</dc:creator>
  <cp:lastModifiedBy>Christina Diller</cp:lastModifiedBy>
  <cp:revision>55</cp:revision>
  <dcterms:created xsi:type="dcterms:W3CDTF">2023-12-12T15:28:01Z</dcterms:created>
  <dcterms:modified xsi:type="dcterms:W3CDTF">2025-02-05T18:18:22Z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0x010100A4A70EAEA3A50645A32E68A3FB8C417D</vt:lpwstr>
  </property>
  <property fmtid="{D5CDD505-2E9C-101B-9397-08002B2CF9AE}" pid="3" name="MediaServiceImageTags">
    <vt:lpwstr/>
  </property>
</Properties>
</file>